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Code Pro" pitchFamily="2" charset="0"/>
      <p:regular r:id="rId19"/>
    </p:embeddedFont>
    <p:embeddedFont>
      <p:font typeface="Code Pro Bold" pitchFamily="2" charset="0"/>
      <p:regular r:id="rId20"/>
      <p:bold r:id="rId21"/>
    </p:embeddedFont>
    <p:embeddedFont>
      <p:font typeface="Glacial Indifference" pitchFamily="2" charset="0"/>
      <p:regular r:id="rId22"/>
    </p:embeddedFont>
    <p:embeddedFont>
      <p:font typeface="Glacial Indifference Bold" pitchFamily="2" charset="0"/>
      <p:regular r:id="rId23"/>
      <p:bold r:id="rId24"/>
    </p:embeddedFont>
    <p:embeddedFont>
      <p:font typeface="Open Sans" panose="020B0606030504020204" pitchFamily="3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01" autoAdjust="0"/>
  </p:normalViewPr>
  <p:slideViewPr>
    <p:cSldViewPr>
      <p:cViewPr varScale="1">
        <p:scale>
          <a:sx n="69" d="100"/>
          <a:sy n="69" d="100"/>
        </p:scale>
        <p:origin x="920" y="7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png>
</file>

<file path=ppt/media/image25.jpeg>
</file>

<file path=ppt/media/image26.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7/21/22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25.jpeg"/><Relationship Id="rId5" Type="http://schemas.openxmlformats.org/officeDocument/2006/relationships/image" Target="../media/image12.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12.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jpeg"/><Relationship Id="rId7"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3.png"/><Relationship Id="rId7" Type="http://schemas.openxmlformats.org/officeDocument/2006/relationships/image" Target="../media/image13.png"/><Relationship Id="rId12" Type="http://schemas.openxmlformats.org/officeDocument/2006/relationships/image" Target="../media/image18.sv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7.png"/><Relationship Id="rId5" Type="http://schemas.openxmlformats.org/officeDocument/2006/relationships/image" Target="../media/image12.png"/><Relationship Id="rId10" Type="http://schemas.openxmlformats.org/officeDocument/2006/relationships/image" Target="../media/image16.svg"/><Relationship Id="rId4" Type="http://schemas.openxmlformats.org/officeDocument/2006/relationships/image" Target="../media/image11.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9.png"/><Relationship Id="rId7" Type="http://schemas.openxmlformats.org/officeDocument/2006/relationships/image" Target="../media/image20.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2.png"/><Relationship Id="rId10" Type="http://schemas.openxmlformats.org/officeDocument/2006/relationships/image" Target="../media/image23.png"/><Relationship Id="rId4" Type="http://schemas.openxmlformats.org/officeDocument/2006/relationships/image" Target="../media/image2.png"/><Relationship Id="rId9"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hyperlink" Target="https://colab.research.google.com/drive/1Py-0v51rVvokBCxDDTVyWM1F7MFvF07a?usp=sharing" TargetMode="External"/><Relationship Id="rId5" Type="http://schemas.openxmlformats.org/officeDocument/2006/relationships/hyperlink" Target="https://www.kaggle.com/datasets/mlg-ulb/creditcardfraud" TargetMode="Externa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hyperlink" Target="https://colab.research.google.com/drive/14WklZ1Oh1PvxlQq_Yhd270gnTuJGfaD_?usp=sharing" TargetMode="External"/><Relationship Id="rId5" Type="http://schemas.openxmlformats.org/officeDocument/2006/relationships/hyperlink" Target="https://www.kaggle.com/datasets/debasisdotcom/parkinson-disease-detection"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a:off x="14518576" y="-438503"/>
            <a:ext cx="3416391" cy="4990468"/>
          </a:xfrm>
          <a:prstGeom prst="rect">
            <a:avLst/>
          </a:prstGeom>
        </p:spPr>
      </p:pic>
      <p:pic>
        <p:nvPicPr>
          <p:cNvPr id="4" name="Picture 4"/>
          <p:cNvPicPr>
            <a:picLocks noChangeAspect="1"/>
          </p:cNvPicPr>
          <p:nvPr/>
        </p:nvPicPr>
        <p:blipFill>
          <a:blip r:embed="rId4"/>
          <a:srcRect/>
          <a:stretch>
            <a:fillRect/>
          </a:stretch>
        </p:blipFill>
        <p:spPr>
          <a:xfrm>
            <a:off x="334211" y="5658835"/>
            <a:ext cx="3416391" cy="4990468"/>
          </a:xfrm>
          <a:prstGeom prst="rect">
            <a:avLst/>
          </a:prstGeom>
        </p:spPr>
      </p:pic>
      <p:pic>
        <p:nvPicPr>
          <p:cNvPr id="5" name="Picture 5"/>
          <p:cNvPicPr>
            <a:picLocks noChangeAspect="1"/>
          </p:cNvPicPr>
          <p:nvPr/>
        </p:nvPicPr>
        <p:blipFill>
          <a:blip r:embed="rId5"/>
          <a:srcRect/>
          <a:stretch>
            <a:fillRect/>
          </a:stretch>
        </p:blipFill>
        <p:spPr>
          <a:xfrm>
            <a:off x="2042406" y="-916530"/>
            <a:ext cx="1197937" cy="3890459"/>
          </a:xfrm>
          <a:prstGeom prst="rect">
            <a:avLst/>
          </a:prstGeom>
        </p:spPr>
      </p:pic>
      <p:pic>
        <p:nvPicPr>
          <p:cNvPr id="6" name="Picture 6"/>
          <p:cNvPicPr>
            <a:picLocks noChangeAspect="1"/>
          </p:cNvPicPr>
          <p:nvPr/>
        </p:nvPicPr>
        <p:blipFill>
          <a:blip r:embed="rId6"/>
          <a:srcRect/>
          <a:stretch>
            <a:fillRect/>
          </a:stretch>
        </p:blipFill>
        <p:spPr>
          <a:xfrm>
            <a:off x="15627803" y="7313070"/>
            <a:ext cx="1197937" cy="3890459"/>
          </a:xfrm>
          <a:prstGeom prst="rect">
            <a:avLst/>
          </a:prstGeom>
        </p:spPr>
      </p:pic>
      <p:sp>
        <p:nvSpPr>
          <p:cNvPr id="7" name="TextBox 7"/>
          <p:cNvSpPr txBox="1"/>
          <p:nvPr/>
        </p:nvSpPr>
        <p:spPr>
          <a:xfrm>
            <a:off x="4868111" y="1377280"/>
            <a:ext cx="8551779" cy="679451"/>
          </a:xfrm>
          <a:prstGeom prst="rect">
            <a:avLst/>
          </a:prstGeom>
        </p:spPr>
        <p:txBody>
          <a:bodyPr lIns="0" tIns="0" rIns="0" bIns="0" rtlCol="0" anchor="t">
            <a:spAutoFit/>
          </a:bodyPr>
          <a:lstStyle/>
          <a:p>
            <a:pPr algn="ctr">
              <a:lnSpc>
                <a:spcPts val="2675"/>
              </a:lnSpc>
            </a:pPr>
            <a:r>
              <a:rPr lang="en-US" sz="2500">
                <a:solidFill>
                  <a:srgbClr val="343434"/>
                </a:solidFill>
                <a:latin typeface="Glacial Indifference"/>
              </a:rPr>
              <a:t>National Institute of Technical Teachers Training and Research Chandigarh</a:t>
            </a:r>
          </a:p>
        </p:txBody>
      </p:sp>
      <p:sp>
        <p:nvSpPr>
          <p:cNvPr id="8" name="TextBox 8"/>
          <p:cNvSpPr txBox="1"/>
          <p:nvPr/>
        </p:nvSpPr>
        <p:spPr>
          <a:xfrm>
            <a:off x="4182311" y="2864785"/>
            <a:ext cx="9923379" cy="6670364"/>
          </a:xfrm>
          <a:prstGeom prst="rect">
            <a:avLst/>
          </a:prstGeom>
        </p:spPr>
        <p:txBody>
          <a:bodyPr lIns="0" tIns="0" rIns="0" bIns="0" rtlCol="0" anchor="t">
            <a:spAutoFit/>
          </a:bodyPr>
          <a:lstStyle/>
          <a:p>
            <a:pPr algn="ctr">
              <a:lnSpc>
                <a:spcPts val="6955"/>
              </a:lnSpc>
            </a:pPr>
            <a:r>
              <a:rPr lang="en-US" sz="6500" spc="1300">
                <a:solidFill>
                  <a:srgbClr val="343434"/>
                </a:solidFill>
                <a:latin typeface="Code Pro Bold"/>
              </a:rPr>
              <a:t>Credit card Fraud Detection &amp;</a:t>
            </a:r>
          </a:p>
          <a:p>
            <a:pPr algn="ctr">
              <a:lnSpc>
                <a:spcPts val="6955"/>
              </a:lnSpc>
            </a:pPr>
            <a:r>
              <a:rPr lang="en-US" sz="6500" spc="1300">
                <a:solidFill>
                  <a:srgbClr val="343434"/>
                </a:solidFill>
                <a:latin typeface="Code Pro Bold"/>
              </a:rPr>
              <a:t>Parkinson Disease Detection Model</a:t>
            </a:r>
          </a:p>
          <a:p>
            <a:pPr algn="ctr">
              <a:lnSpc>
                <a:spcPts val="10700"/>
              </a:lnSpc>
            </a:pPr>
            <a:endParaRPr lang="en-US" sz="6500" spc="1300">
              <a:solidFill>
                <a:srgbClr val="343434"/>
              </a:solidFill>
              <a:latin typeface="Code Pro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4970004">
            <a:off x="14383009" y="-2495234"/>
            <a:ext cx="3416391" cy="4990468"/>
          </a:xfrm>
          <a:prstGeom prst="rect">
            <a:avLst/>
          </a:prstGeom>
        </p:spPr>
      </p:pic>
      <p:pic>
        <p:nvPicPr>
          <p:cNvPr id="4" name="Picture 4"/>
          <p:cNvPicPr>
            <a:picLocks noChangeAspect="1"/>
          </p:cNvPicPr>
          <p:nvPr/>
        </p:nvPicPr>
        <p:blipFill>
          <a:blip r:embed="rId4"/>
          <a:srcRect/>
          <a:stretch>
            <a:fillRect/>
          </a:stretch>
        </p:blipFill>
        <p:spPr>
          <a:xfrm rot="-6238449">
            <a:off x="6916293" y="7791766"/>
            <a:ext cx="3416391" cy="4990468"/>
          </a:xfrm>
          <a:prstGeom prst="rect">
            <a:avLst/>
          </a:prstGeom>
        </p:spPr>
      </p:pic>
      <p:pic>
        <p:nvPicPr>
          <p:cNvPr id="5" name="Picture 5"/>
          <p:cNvPicPr>
            <a:picLocks noChangeAspect="1"/>
          </p:cNvPicPr>
          <p:nvPr/>
        </p:nvPicPr>
        <p:blipFill>
          <a:blip r:embed="rId5"/>
          <a:srcRect/>
          <a:stretch>
            <a:fillRect/>
          </a:stretch>
        </p:blipFill>
        <p:spPr>
          <a:xfrm rot="429157">
            <a:off x="17248805" y="6949536"/>
            <a:ext cx="1197937" cy="3890459"/>
          </a:xfrm>
          <a:prstGeom prst="rect">
            <a:avLst/>
          </a:prstGeom>
        </p:spPr>
      </p:pic>
      <p:pic>
        <p:nvPicPr>
          <p:cNvPr id="6" name="Picture 6"/>
          <p:cNvPicPr>
            <a:picLocks noChangeAspect="1"/>
          </p:cNvPicPr>
          <p:nvPr/>
        </p:nvPicPr>
        <p:blipFill>
          <a:blip r:embed="rId5"/>
          <a:srcRect/>
          <a:stretch>
            <a:fillRect/>
          </a:stretch>
        </p:blipFill>
        <p:spPr>
          <a:xfrm rot="5694868">
            <a:off x="429731" y="-1164004"/>
            <a:ext cx="1197937" cy="3890459"/>
          </a:xfrm>
          <a:prstGeom prst="rect">
            <a:avLst/>
          </a:prstGeom>
        </p:spPr>
      </p:pic>
      <p:pic>
        <p:nvPicPr>
          <p:cNvPr id="7" name="Picture 7"/>
          <p:cNvPicPr>
            <a:picLocks noChangeAspect="1"/>
          </p:cNvPicPr>
          <p:nvPr/>
        </p:nvPicPr>
        <p:blipFill>
          <a:blip r:embed="rId6"/>
          <a:srcRect b="3667"/>
          <a:stretch>
            <a:fillRect/>
          </a:stretch>
        </p:blipFill>
        <p:spPr>
          <a:xfrm>
            <a:off x="8220535" y="2230445"/>
            <a:ext cx="9627238" cy="5796354"/>
          </a:xfrm>
          <a:prstGeom prst="rect">
            <a:avLst/>
          </a:prstGeom>
        </p:spPr>
      </p:pic>
      <p:grpSp>
        <p:nvGrpSpPr>
          <p:cNvPr id="8" name="Group 8"/>
          <p:cNvGrpSpPr/>
          <p:nvPr/>
        </p:nvGrpSpPr>
        <p:grpSpPr>
          <a:xfrm>
            <a:off x="610465" y="1811706"/>
            <a:ext cx="7422112" cy="7197725"/>
            <a:chOff x="0" y="0"/>
            <a:chExt cx="9896149" cy="9596967"/>
          </a:xfrm>
        </p:grpSpPr>
        <p:grpSp>
          <p:nvGrpSpPr>
            <p:cNvPr id="9" name="Group 9"/>
            <p:cNvGrpSpPr/>
            <p:nvPr/>
          </p:nvGrpSpPr>
          <p:grpSpPr>
            <a:xfrm>
              <a:off x="0" y="0"/>
              <a:ext cx="9896149" cy="9596967"/>
              <a:chOff x="0" y="0"/>
              <a:chExt cx="11835184" cy="11477380"/>
            </a:xfrm>
          </p:grpSpPr>
          <p:sp>
            <p:nvSpPr>
              <p:cNvPr id="10" name="Freeform 10"/>
              <p:cNvSpPr/>
              <p:nvPr/>
            </p:nvSpPr>
            <p:spPr>
              <a:xfrm>
                <a:off x="0" y="0"/>
                <a:ext cx="11835185" cy="11477381"/>
              </a:xfrm>
              <a:custGeom>
                <a:avLst/>
                <a:gdLst/>
                <a:ahLst/>
                <a:cxnLst/>
                <a:rect l="l" t="t" r="r" b="b"/>
                <a:pathLst>
                  <a:path w="11835185" h="11477381">
                    <a:moveTo>
                      <a:pt x="0" y="0"/>
                    </a:moveTo>
                    <a:lnTo>
                      <a:pt x="0" y="11477381"/>
                    </a:lnTo>
                    <a:lnTo>
                      <a:pt x="11835185" y="11477381"/>
                    </a:lnTo>
                    <a:lnTo>
                      <a:pt x="11835185" y="0"/>
                    </a:lnTo>
                    <a:lnTo>
                      <a:pt x="0" y="0"/>
                    </a:lnTo>
                    <a:close/>
                    <a:moveTo>
                      <a:pt x="11774225" y="11416420"/>
                    </a:moveTo>
                    <a:lnTo>
                      <a:pt x="59690" y="11416420"/>
                    </a:lnTo>
                    <a:lnTo>
                      <a:pt x="59690" y="59690"/>
                    </a:lnTo>
                    <a:lnTo>
                      <a:pt x="11774225" y="59690"/>
                    </a:lnTo>
                    <a:lnTo>
                      <a:pt x="11774225" y="11416420"/>
                    </a:lnTo>
                    <a:close/>
                  </a:path>
                </a:pathLst>
              </a:custGeom>
              <a:solidFill>
                <a:srgbClr val="343434"/>
              </a:solidFill>
            </p:spPr>
          </p:sp>
        </p:grpSp>
        <p:sp>
          <p:nvSpPr>
            <p:cNvPr id="11" name="TextBox 11"/>
            <p:cNvSpPr txBox="1"/>
            <p:nvPr/>
          </p:nvSpPr>
          <p:spPr>
            <a:xfrm>
              <a:off x="998369" y="346566"/>
              <a:ext cx="7899411" cy="2486025"/>
            </a:xfrm>
            <a:prstGeom prst="rect">
              <a:avLst/>
            </a:prstGeom>
          </p:spPr>
          <p:txBody>
            <a:bodyPr lIns="0" tIns="0" rIns="0" bIns="0" rtlCol="0" anchor="t">
              <a:spAutoFit/>
            </a:bodyPr>
            <a:lstStyle/>
            <a:p>
              <a:pPr algn="ctr">
                <a:lnSpc>
                  <a:spcPts val="4921"/>
                </a:lnSpc>
              </a:pPr>
              <a:r>
                <a:rPr lang="en-US" sz="4101" spc="410">
                  <a:solidFill>
                    <a:srgbClr val="343434"/>
                  </a:solidFill>
                  <a:latin typeface="Code Pro"/>
                </a:rPr>
                <a:t>DATA PREPROCESSING</a:t>
              </a:r>
            </a:p>
            <a:p>
              <a:pPr algn="ctr">
                <a:lnSpc>
                  <a:spcPts val="4921"/>
                </a:lnSpc>
              </a:pPr>
              <a:r>
                <a:rPr lang="en-US" sz="4101" spc="410">
                  <a:solidFill>
                    <a:srgbClr val="343434"/>
                  </a:solidFill>
                  <a:latin typeface="Code Pro"/>
                </a:rPr>
                <a:t>-GOURAV</a:t>
              </a:r>
            </a:p>
          </p:txBody>
        </p:sp>
        <p:sp>
          <p:nvSpPr>
            <p:cNvPr id="12" name="TextBox 12"/>
            <p:cNvSpPr txBox="1"/>
            <p:nvPr/>
          </p:nvSpPr>
          <p:spPr>
            <a:xfrm>
              <a:off x="528313" y="3150091"/>
              <a:ext cx="8839523" cy="5370407"/>
            </a:xfrm>
            <a:prstGeom prst="rect">
              <a:avLst/>
            </a:prstGeom>
          </p:spPr>
          <p:txBody>
            <a:bodyPr lIns="0" tIns="0" rIns="0" bIns="0" rtlCol="0" anchor="t">
              <a:spAutoFit/>
            </a:bodyPr>
            <a:lstStyle/>
            <a:p>
              <a:pPr marL="0" lvl="0" indent="0" algn="ctr">
                <a:lnSpc>
                  <a:spcPts val="4030"/>
                </a:lnSpc>
              </a:pPr>
              <a:r>
                <a:rPr lang="en-US" sz="3100">
                  <a:solidFill>
                    <a:srgbClr val="343434"/>
                  </a:solidFill>
                  <a:latin typeface="Glacial Indifference"/>
                </a:rPr>
                <a:t>First, I reviewed the data to see whether there were any null values in it. Next, I looked for outliers and deleted them. I also removed any unnecessary columns and reduced some of the columns by merging their data into a single column to reduce the dataset's load.</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4970004">
            <a:off x="14383009" y="-2495234"/>
            <a:ext cx="3416391" cy="4990468"/>
          </a:xfrm>
          <a:prstGeom prst="rect">
            <a:avLst/>
          </a:prstGeom>
        </p:spPr>
      </p:pic>
      <p:pic>
        <p:nvPicPr>
          <p:cNvPr id="4" name="Picture 4"/>
          <p:cNvPicPr>
            <a:picLocks noChangeAspect="1"/>
          </p:cNvPicPr>
          <p:nvPr/>
        </p:nvPicPr>
        <p:blipFill>
          <a:blip r:embed="rId4"/>
          <a:srcRect/>
          <a:stretch>
            <a:fillRect/>
          </a:stretch>
        </p:blipFill>
        <p:spPr>
          <a:xfrm rot="-6238449">
            <a:off x="6916293" y="7791766"/>
            <a:ext cx="3416391" cy="4990468"/>
          </a:xfrm>
          <a:prstGeom prst="rect">
            <a:avLst/>
          </a:prstGeom>
        </p:spPr>
      </p:pic>
      <p:pic>
        <p:nvPicPr>
          <p:cNvPr id="5" name="Picture 5"/>
          <p:cNvPicPr>
            <a:picLocks noChangeAspect="1"/>
          </p:cNvPicPr>
          <p:nvPr/>
        </p:nvPicPr>
        <p:blipFill>
          <a:blip r:embed="rId5"/>
          <a:srcRect/>
          <a:stretch>
            <a:fillRect/>
          </a:stretch>
        </p:blipFill>
        <p:spPr>
          <a:xfrm rot="429157">
            <a:off x="17248805" y="6949536"/>
            <a:ext cx="1197937" cy="3890459"/>
          </a:xfrm>
          <a:prstGeom prst="rect">
            <a:avLst/>
          </a:prstGeom>
        </p:spPr>
      </p:pic>
      <p:pic>
        <p:nvPicPr>
          <p:cNvPr id="6" name="Picture 6"/>
          <p:cNvPicPr>
            <a:picLocks noChangeAspect="1"/>
          </p:cNvPicPr>
          <p:nvPr/>
        </p:nvPicPr>
        <p:blipFill>
          <a:blip r:embed="rId5"/>
          <a:srcRect/>
          <a:stretch>
            <a:fillRect/>
          </a:stretch>
        </p:blipFill>
        <p:spPr>
          <a:xfrm rot="5694868">
            <a:off x="429731" y="-1164004"/>
            <a:ext cx="1197937" cy="3890459"/>
          </a:xfrm>
          <a:prstGeom prst="rect">
            <a:avLst/>
          </a:prstGeom>
        </p:spPr>
      </p:pic>
      <p:grpSp>
        <p:nvGrpSpPr>
          <p:cNvPr id="7" name="Group 7"/>
          <p:cNvGrpSpPr/>
          <p:nvPr/>
        </p:nvGrpSpPr>
        <p:grpSpPr>
          <a:xfrm>
            <a:off x="610465" y="2430831"/>
            <a:ext cx="7422112" cy="5064125"/>
            <a:chOff x="0" y="0"/>
            <a:chExt cx="9896149" cy="6752167"/>
          </a:xfrm>
        </p:grpSpPr>
        <p:grpSp>
          <p:nvGrpSpPr>
            <p:cNvPr id="8" name="Group 8"/>
            <p:cNvGrpSpPr/>
            <p:nvPr/>
          </p:nvGrpSpPr>
          <p:grpSpPr>
            <a:xfrm>
              <a:off x="0" y="0"/>
              <a:ext cx="9896149" cy="6752167"/>
              <a:chOff x="0" y="0"/>
              <a:chExt cx="11835184" cy="8075175"/>
            </a:xfrm>
          </p:grpSpPr>
          <p:sp>
            <p:nvSpPr>
              <p:cNvPr id="9" name="Freeform 9"/>
              <p:cNvSpPr/>
              <p:nvPr/>
            </p:nvSpPr>
            <p:spPr>
              <a:xfrm>
                <a:off x="0" y="0"/>
                <a:ext cx="11835185" cy="8075175"/>
              </a:xfrm>
              <a:custGeom>
                <a:avLst/>
                <a:gdLst/>
                <a:ahLst/>
                <a:cxnLst/>
                <a:rect l="l" t="t" r="r" b="b"/>
                <a:pathLst>
                  <a:path w="11835185" h="8075175">
                    <a:moveTo>
                      <a:pt x="0" y="0"/>
                    </a:moveTo>
                    <a:lnTo>
                      <a:pt x="0" y="8075175"/>
                    </a:lnTo>
                    <a:lnTo>
                      <a:pt x="11835185" y="8075175"/>
                    </a:lnTo>
                    <a:lnTo>
                      <a:pt x="11835185" y="0"/>
                    </a:lnTo>
                    <a:lnTo>
                      <a:pt x="0" y="0"/>
                    </a:lnTo>
                    <a:close/>
                    <a:moveTo>
                      <a:pt x="11774225" y="8014215"/>
                    </a:moveTo>
                    <a:lnTo>
                      <a:pt x="59690" y="8014215"/>
                    </a:lnTo>
                    <a:lnTo>
                      <a:pt x="59690" y="59690"/>
                    </a:lnTo>
                    <a:lnTo>
                      <a:pt x="11774225" y="59690"/>
                    </a:lnTo>
                    <a:lnTo>
                      <a:pt x="11774225" y="8014215"/>
                    </a:lnTo>
                    <a:close/>
                  </a:path>
                </a:pathLst>
              </a:custGeom>
              <a:solidFill>
                <a:srgbClr val="343434"/>
              </a:solidFill>
            </p:spPr>
          </p:sp>
        </p:grpSp>
        <p:sp>
          <p:nvSpPr>
            <p:cNvPr id="10" name="TextBox 10"/>
            <p:cNvSpPr txBox="1"/>
            <p:nvPr/>
          </p:nvSpPr>
          <p:spPr>
            <a:xfrm>
              <a:off x="998369" y="346566"/>
              <a:ext cx="7899411" cy="1660525"/>
            </a:xfrm>
            <a:prstGeom prst="rect">
              <a:avLst/>
            </a:prstGeom>
          </p:spPr>
          <p:txBody>
            <a:bodyPr lIns="0" tIns="0" rIns="0" bIns="0" rtlCol="0" anchor="t">
              <a:spAutoFit/>
            </a:bodyPr>
            <a:lstStyle/>
            <a:p>
              <a:pPr algn="ctr">
                <a:lnSpc>
                  <a:spcPts val="4921"/>
                </a:lnSpc>
              </a:pPr>
              <a:r>
                <a:rPr lang="en-US" sz="4101" spc="410">
                  <a:solidFill>
                    <a:srgbClr val="343434"/>
                  </a:solidFill>
                  <a:latin typeface="Code Pro"/>
                </a:rPr>
                <a:t>GRAPH PLOTTING </a:t>
              </a:r>
            </a:p>
            <a:p>
              <a:pPr algn="ctr">
                <a:lnSpc>
                  <a:spcPts val="4921"/>
                </a:lnSpc>
              </a:pPr>
              <a:r>
                <a:rPr lang="en-US" sz="4101" spc="410">
                  <a:solidFill>
                    <a:srgbClr val="343434"/>
                  </a:solidFill>
                  <a:latin typeface="Code Pro"/>
                </a:rPr>
                <a:t>-ABHISHEK</a:t>
              </a:r>
            </a:p>
          </p:txBody>
        </p:sp>
        <p:sp>
          <p:nvSpPr>
            <p:cNvPr id="11" name="TextBox 11"/>
            <p:cNvSpPr txBox="1"/>
            <p:nvPr/>
          </p:nvSpPr>
          <p:spPr>
            <a:xfrm>
              <a:off x="528313" y="2324591"/>
              <a:ext cx="8839523" cy="3351107"/>
            </a:xfrm>
            <a:prstGeom prst="rect">
              <a:avLst/>
            </a:prstGeom>
          </p:spPr>
          <p:txBody>
            <a:bodyPr lIns="0" tIns="0" rIns="0" bIns="0" rtlCol="0" anchor="t">
              <a:spAutoFit/>
            </a:bodyPr>
            <a:lstStyle/>
            <a:p>
              <a:pPr marL="0" lvl="0" indent="0" algn="ctr">
                <a:lnSpc>
                  <a:spcPts val="4030"/>
                </a:lnSpc>
              </a:pPr>
              <a:r>
                <a:rPr lang="en-US" sz="3100">
                  <a:solidFill>
                    <a:srgbClr val="343434"/>
                  </a:solidFill>
                  <a:latin typeface="Glacial Indifference"/>
                </a:rPr>
                <a:t>Here, I made some graphs to represent the data set visually. To find changes in the data, I used scatter plots and heat maps. I plotted the graphs using libraries like seaborn and matplotlib.</a:t>
              </a:r>
            </a:p>
          </p:txBody>
        </p:sp>
      </p:grpSp>
      <p:pic>
        <p:nvPicPr>
          <p:cNvPr id="12" name="Picture 12"/>
          <p:cNvPicPr>
            <a:picLocks noChangeAspect="1"/>
          </p:cNvPicPr>
          <p:nvPr/>
        </p:nvPicPr>
        <p:blipFill>
          <a:blip r:embed="rId6"/>
          <a:srcRect/>
          <a:stretch>
            <a:fillRect/>
          </a:stretch>
        </p:blipFill>
        <p:spPr>
          <a:xfrm>
            <a:off x="8399970" y="2304924"/>
            <a:ext cx="9226723" cy="519003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4970004">
            <a:off x="14383009" y="-2495234"/>
            <a:ext cx="3416391" cy="4990468"/>
          </a:xfrm>
          <a:prstGeom prst="rect">
            <a:avLst/>
          </a:prstGeom>
        </p:spPr>
      </p:pic>
      <p:pic>
        <p:nvPicPr>
          <p:cNvPr id="4" name="Picture 4"/>
          <p:cNvPicPr>
            <a:picLocks noChangeAspect="1"/>
          </p:cNvPicPr>
          <p:nvPr/>
        </p:nvPicPr>
        <p:blipFill>
          <a:blip r:embed="rId4"/>
          <a:srcRect/>
          <a:stretch>
            <a:fillRect/>
          </a:stretch>
        </p:blipFill>
        <p:spPr>
          <a:xfrm rot="-6238449">
            <a:off x="6916293" y="7791766"/>
            <a:ext cx="3416391" cy="4990468"/>
          </a:xfrm>
          <a:prstGeom prst="rect">
            <a:avLst/>
          </a:prstGeom>
        </p:spPr>
      </p:pic>
      <p:pic>
        <p:nvPicPr>
          <p:cNvPr id="5" name="Picture 5"/>
          <p:cNvPicPr>
            <a:picLocks noChangeAspect="1"/>
          </p:cNvPicPr>
          <p:nvPr/>
        </p:nvPicPr>
        <p:blipFill>
          <a:blip r:embed="rId5"/>
          <a:srcRect/>
          <a:stretch>
            <a:fillRect/>
          </a:stretch>
        </p:blipFill>
        <p:spPr>
          <a:xfrm rot="429157">
            <a:off x="17248805" y="6949536"/>
            <a:ext cx="1197937" cy="3890459"/>
          </a:xfrm>
          <a:prstGeom prst="rect">
            <a:avLst/>
          </a:prstGeom>
        </p:spPr>
      </p:pic>
      <p:pic>
        <p:nvPicPr>
          <p:cNvPr id="6" name="Picture 6"/>
          <p:cNvPicPr>
            <a:picLocks noChangeAspect="1"/>
          </p:cNvPicPr>
          <p:nvPr/>
        </p:nvPicPr>
        <p:blipFill>
          <a:blip r:embed="rId5"/>
          <a:srcRect/>
          <a:stretch>
            <a:fillRect/>
          </a:stretch>
        </p:blipFill>
        <p:spPr>
          <a:xfrm rot="5694868">
            <a:off x="429731" y="-1164004"/>
            <a:ext cx="1197937" cy="3890459"/>
          </a:xfrm>
          <a:prstGeom prst="rect">
            <a:avLst/>
          </a:prstGeom>
        </p:spPr>
      </p:pic>
      <p:grpSp>
        <p:nvGrpSpPr>
          <p:cNvPr id="7" name="Group 7"/>
          <p:cNvGrpSpPr/>
          <p:nvPr/>
        </p:nvGrpSpPr>
        <p:grpSpPr>
          <a:xfrm>
            <a:off x="610465" y="2430831"/>
            <a:ext cx="7422112" cy="7083425"/>
            <a:chOff x="0" y="0"/>
            <a:chExt cx="9896149" cy="9444567"/>
          </a:xfrm>
        </p:grpSpPr>
        <p:grpSp>
          <p:nvGrpSpPr>
            <p:cNvPr id="8" name="Group 8"/>
            <p:cNvGrpSpPr/>
            <p:nvPr/>
          </p:nvGrpSpPr>
          <p:grpSpPr>
            <a:xfrm>
              <a:off x="0" y="0"/>
              <a:ext cx="9896149" cy="9444567"/>
              <a:chOff x="0" y="0"/>
              <a:chExt cx="11835184" cy="11295119"/>
            </a:xfrm>
          </p:grpSpPr>
          <p:sp>
            <p:nvSpPr>
              <p:cNvPr id="9" name="Freeform 9"/>
              <p:cNvSpPr/>
              <p:nvPr/>
            </p:nvSpPr>
            <p:spPr>
              <a:xfrm>
                <a:off x="0" y="0"/>
                <a:ext cx="11835185" cy="11295119"/>
              </a:xfrm>
              <a:custGeom>
                <a:avLst/>
                <a:gdLst/>
                <a:ahLst/>
                <a:cxnLst/>
                <a:rect l="l" t="t" r="r" b="b"/>
                <a:pathLst>
                  <a:path w="11835185" h="11295119">
                    <a:moveTo>
                      <a:pt x="0" y="0"/>
                    </a:moveTo>
                    <a:lnTo>
                      <a:pt x="0" y="11295119"/>
                    </a:lnTo>
                    <a:lnTo>
                      <a:pt x="11835185" y="11295119"/>
                    </a:lnTo>
                    <a:lnTo>
                      <a:pt x="11835185" y="0"/>
                    </a:lnTo>
                    <a:lnTo>
                      <a:pt x="0" y="0"/>
                    </a:lnTo>
                    <a:close/>
                    <a:moveTo>
                      <a:pt x="11774225" y="11234159"/>
                    </a:moveTo>
                    <a:lnTo>
                      <a:pt x="59690" y="11234159"/>
                    </a:lnTo>
                    <a:lnTo>
                      <a:pt x="59690" y="59690"/>
                    </a:lnTo>
                    <a:lnTo>
                      <a:pt x="11774225" y="59690"/>
                    </a:lnTo>
                    <a:lnTo>
                      <a:pt x="11774225" y="11234159"/>
                    </a:lnTo>
                    <a:close/>
                  </a:path>
                </a:pathLst>
              </a:custGeom>
              <a:solidFill>
                <a:srgbClr val="343434"/>
              </a:solidFill>
            </p:spPr>
          </p:sp>
        </p:grpSp>
        <p:sp>
          <p:nvSpPr>
            <p:cNvPr id="10" name="TextBox 10"/>
            <p:cNvSpPr txBox="1"/>
            <p:nvPr/>
          </p:nvSpPr>
          <p:spPr>
            <a:xfrm>
              <a:off x="998369" y="346566"/>
              <a:ext cx="7899411" cy="1660525"/>
            </a:xfrm>
            <a:prstGeom prst="rect">
              <a:avLst/>
            </a:prstGeom>
          </p:spPr>
          <p:txBody>
            <a:bodyPr lIns="0" tIns="0" rIns="0" bIns="0" rtlCol="0" anchor="t">
              <a:spAutoFit/>
            </a:bodyPr>
            <a:lstStyle/>
            <a:p>
              <a:pPr algn="ctr">
                <a:lnSpc>
                  <a:spcPts val="4921"/>
                </a:lnSpc>
              </a:pPr>
              <a:r>
                <a:rPr lang="en-US" sz="4101" spc="410">
                  <a:solidFill>
                    <a:srgbClr val="343434"/>
                  </a:solidFill>
                  <a:latin typeface="Code Pro"/>
                </a:rPr>
                <a:t> MODEL TRAINING </a:t>
              </a:r>
            </a:p>
            <a:p>
              <a:pPr algn="ctr">
                <a:lnSpc>
                  <a:spcPts val="4921"/>
                </a:lnSpc>
              </a:pPr>
              <a:r>
                <a:rPr lang="en-US" sz="4101" spc="410">
                  <a:solidFill>
                    <a:srgbClr val="343434"/>
                  </a:solidFill>
                  <a:latin typeface="Code Pro"/>
                </a:rPr>
                <a:t>-ARYAN</a:t>
              </a:r>
            </a:p>
          </p:txBody>
        </p:sp>
        <p:sp>
          <p:nvSpPr>
            <p:cNvPr id="11" name="TextBox 11"/>
            <p:cNvSpPr txBox="1"/>
            <p:nvPr/>
          </p:nvSpPr>
          <p:spPr>
            <a:xfrm>
              <a:off x="528313" y="2324591"/>
              <a:ext cx="8839523" cy="6043507"/>
            </a:xfrm>
            <a:prstGeom prst="rect">
              <a:avLst/>
            </a:prstGeom>
          </p:spPr>
          <p:txBody>
            <a:bodyPr lIns="0" tIns="0" rIns="0" bIns="0" rtlCol="0" anchor="t">
              <a:spAutoFit/>
            </a:bodyPr>
            <a:lstStyle/>
            <a:p>
              <a:pPr marL="0" lvl="0" indent="0" algn="ctr">
                <a:lnSpc>
                  <a:spcPts val="4030"/>
                </a:lnSpc>
              </a:pPr>
              <a:r>
                <a:rPr lang="en-US" sz="3100">
                  <a:solidFill>
                    <a:srgbClr val="343434"/>
                  </a:solidFill>
                  <a:latin typeface="Glacial Indifference"/>
                </a:rPr>
                <a:t>Here, I divided the data into features and labels, split it using train test split, and then trained the data set using classification techniques like logistic regression, KNN, random forest, and other algorithms. I divided the data set in an 80:20 ratio, with 20% being test data and the remaining 80% being train data.</a:t>
              </a:r>
            </a:p>
          </p:txBody>
        </p:sp>
      </p:grpSp>
      <p:pic>
        <p:nvPicPr>
          <p:cNvPr id="12" name="Picture 12"/>
          <p:cNvPicPr>
            <a:picLocks noChangeAspect="1"/>
          </p:cNvPicPr>
          <p:nvPr/>
        </p:nvPicPr>
        <p:blipFill>
          <a:blip r:embed="rId6"/>
          <a:srcRect/>
          <a:stretch>
            <a:fillRect/>
          </a:stretch>
        </p:blipFill>
        <p:spPr>
          <a:xfrm>
            <a:off x="8323650" y="2784193"/>
            <a:ext cx="9395003" cy="587187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sp>
        <p:nvSpPr>
          <p:cNvPr id="3" name="TextBox 3"/>
          <p:cNvSpPr txBox="1"/>
          <p:nvPr/>
        </p:nvSpPr>
        <p:spPr>
          <a:xfrm>
            <a:off x="5041758" y="2907030"/>
            <a:ext cx="8204485" cy="2600325"/>
          </a:xfrm>
          <a:prstGeom prst="rect">
            <a:avLst/>
          </a:prstGeom>
        </p:spPr>
        <p:txBody>
          <a:bodyPr lIns="0" tIns="0" rIns="0" bIns="0" rtlCol="0" anchor="t">
            <a:spAutoFit/>
          </a:bodyPr>
          <a:lstStyle/>
          <a:p>
            <a:pPr algn="ctr">
              <a:lnSpc>
                <a:spcPts val="10229"/>
              </a:lnSpc>
            </a:pPr>
            <a:r>
              <a:rPr lang="en-US" sz="8524" spc="852">
                <a:solidFill>
                  <a:srgbClr val="343434"/>
                </a:solidFill>
                <a:latin typeface="Code Pro"/>
              </a:rPr>
              <a:t>THANK YOU</a:t>
            </a:r>
          </a:p>
          <a:p>
            <a:pPr algn="ctr">
              <a:lnSpc>
                <a:spcPts val="10229"/>
              </a:lnSpc>
            </a:pPr>
            <a:r>
              <a:rPr lang="en-US" sz="8524" spc="852">
                <a:solidFill>
                  <a:srgbClr val="343434"/>
                </a:solidFill>
                <a:latin typeface="Code Pro"/>
              </a:rPr>
              <a:t>SO MUCH!</a:t>
            </a:r>
          </a:p>
        </p:txBody>
      </p:sp>
      <p:pic>
        <p:nvPicPr>
          <p:cNvPr id="4" name="Picture 4"/>
          <p:cNvPicPr>
            <a:picLocks noChangeAspect="1"/>
          </p:cNvPicPr>
          <p:nvPr/>
        </p:nvPicPr>
        <p:blipFill>
          <a:blip r:embed="rId3"/>
          <a:srcRect/>
          <a:stretch>
            <a:fillRect/>
          </a:stretch>
        </p:blipFill>
        <p:spPr>
          <a:xfrm rot="-10800000">
            <a:off x="14510887" y="-454979"/>
            <a:ext cx="3416391" cy="4990468"/>
          </a:xfrm>
          <a:prstGeom prst="rect">
            <a:avLst/>
          </a:prstGeom>
        </p:spPr>
      </p:pic>
      <p:pic>
        <p:nvPicPr>
          <p:cNvPr id="5" name="Picture 5"/>
          <p:cNvPicPr>
            <a:picLocks noChangeAspect="1"/>
          </p:cNvPicPr>
          <p:nvPr/>
        </p:nvPicPr>
        <p:blipFill>
          <a:blip r:embed="rId4"/>
          <a:srcRect/>
          <a:stretch>
            <a:fillRect/>
          </a:stretch>
        </p:blipFill>
        <p:spPr>
          <a:xfrm rot="-9405538">
            <a:off x="846004" y="-1250085"/>
            <a:ext cx="3416391" cy="4990468"/>
          </a:xfrm>
          <a:prstGeom prst="rect">
            <a:avLst/>
          </a:prstGeom>
        </p:spPr>
      </p:pic>
      <p:pic>
        <p:nvPicPr>
          <p:cNvPr id="6" name="Picture 6"/>
          <p:cNvPicPr>
            <a:picLocks noChangeAspect="1"/>
          </p:cNvPicPr>
          <p:nvPr/>
        </p:nvPicPr>
        <p:blipFill>
          <a:blip r:embed="rId4"/>
          <a:srcRect/>
          <a:stretch>
            <a:fillRect/>
          </a:stretch>
        </p:blipFill>
        <p:spPr>
          <a:xfrm rot="-539986">
            <a:off x="369301" y="6759523"/>
            <a:ext cx="3416391" cy="4990468"/>
          </a:xfrm>
          <a:prstGeom prst="rect">
            <a:avLst/>
          </a:prstGeom>
        </p:spPr>
      </p:pic>
      <p:pic>
        <p:nvPicPr>
          <p:cNvPr id="7" name="Picture 7"/>
          <p:cNvPicPr>
            <a:picLocks noChangeAspect="1"/>
          </p:cNvPicPr>
          <p:nvPr/>
        </p:nvPicPr>
        <p:blipFill>
          <a:blip r:embed="rId3"/>
          <a:srcRect/>
          <a:stretch>
            <a:fillRect/>
          </a:stretch>
        </p:blipFill>
        <p:spPr>
          <a:xfrm rot="-539986">
            <a:off x="14880189" y="6759523"/>
            <a:ext cx="3416391" cy="499046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12954558" y="6578806"/>
            <a:ext cx="4304742" cy="2189104"/>
            <a:chOff x="0" y="0"/>
            <a:chExt cx="6864274" cy="3490710"/>
          </a:xfrm>
        </p:grpSpPr>
        <p:sp>
          <p:nvSpPr>
            <p:cNvPr id="4" name="Freeform 4"/>
            <p:cNvSpPr/>
            <p:nvPr/>
          </p:nvSpPr>
          <p:spPr>
            <a:xfrm>
              <a:off x="0" y="0"/>
              <a:ext cx="6864274" cy="3490711"/>
            </a:xfrm>
            <a:custGeom>
              <a:avLst/>
              <a:gdLst/>
              <a:ahLst/>
              <a:cxnLst/>
              <a:rect l="l" t="t" r="r" b="b"/>
              <a:pathLst>
                <a:path w="6864274" h="3490711">
                  <a:moveTo>
                    <a:pt x="0" y="0"/>
                  </a:moveTo>
                  <a:lnTo>
                    <a:pt x="0" y="3490711"/>
                  </a:lnTo>
                  <a:lnTo>
                    <a:pt x="6864274" y="3490711"/>
                  </a:lnTo>
                  <a:lnTo>
                    <a:pt x="6864274" y="0"/>
                  </a:lnTo>
                  <a:lnTo>
                    <a:pt x="0" y="0"/>
                  </a:lnTo>
                  <a:close/>
                  <a:moveTo>
                    <a:pt x="6803314" y="3429750"/>
                  </a:moveTo>
                  <a:lnTo>
                    <a:pt x="59690" y="3429750"/>
                  </a:lnTo>
                  <a:lnTo>
                    <a:pt x="59690" y="59690"/>
                  </a:lnTo>
                  <a:lnTo>
                    <a:pt x="6803314" y="59690"/>
                  </a:lnTo>
                  <a:lnTo>
                    <a:pt x="6803314" y="3429750"/>
                  </a:lnTo>
                  <a:close/>
                </a:path>
              </a:pathLst>
            </a:custGeom>
            <a:solidFill>
              <a:srgbClr val="343434"/>
            </a:solidFill>
          </p:spPr>
        </p:sp>
      </p:grpSp>
      <p:sp>
        <p:nvSpPr>
          <p:cNvPr id="5" name="TextBox 5"/>
          <p:cNvSpPr txBox="1"/>
          <p:nvPr/>
        </p:nvSpPr>
        <p:spPr>
          <a:xfrm>
            <a:off x="13372603" y="7853653"/>
            <a:ext cx="3468653" cy="588009"/>
          </a:xfrm>
          <a:prstGeom prst="rect">
            <a:avLst/>
          </a:prstGeom>
        </p:spPr>
        <p:txBody>
          <a:bodyPr lIns="0" tIns="0" rIns="0" bIns="0" rtlCol="0" anchor="t">
            <a:spAutoFit/>
          </a:bodyPr>
          <a:lstStyle/>
          <a:p>
            <a:pPr algn="ctr">
              <a:lnSpc>
                <a:spcPts val="4399"/>
              </a:lnSpc>
            </a:pPr>
            <a:r>
              <a:rPr lang="en-US" sz="4399" spc="439">
                <a:solidFill>
                  <a:srgbClr val="343434"/>
                </a:solidFill>
                <a:latin typeface="Glacial Indifference"/>
              </a:rPr>
              <a:t>ARYAN</a:t>
            </a:r>
          </a:p>
        </p:txBody>
      </p:sp>
      <p:grpSp>
        <p:nvGrpSpPr>
          <p:cNvPr id="6" name="Group 6"/>
          <p:cNvGrpSpPr/>
          <p:nvPr/>
        </p:nvGrpSpPr>
        <p:grpSpPr>
          <a:xfrm>
            <a:off x="12954558" y="2464006"/>
            <a:ext cx="4304742" cy="2189104"/>
            <a:chOff x="0" y="0"/>
            <a:chExt cx="6864274" cy="3490710"/>
          </a:xfrm>
        </p:grpSpPr>
        <p:sp>
          <p:nvSpPr>
            <p:cNvPr id="7" name="Freeform 7"/>
            <p:cNvSpPr/>
            <p:nvPr/>
          </p:nvSpPr>
          <p:spPr>
            <a:xfrm>
              <a:off x="0" y="0"/>
              <a:ext cx="6864274" cy="3490711"/>
            </a:xfrm>
            <a:custGeom>
              <a:avLst/>
              <a:gdLst/>
              <a:ahLst/>
              <a:cxnLst/>
              <a:rect l="l" t="t" r="r" b="b"/>
              <a:pathLst>
                <a:path w="6864274" h="3490711">
                  <a:moveTo>
                    <a:pt x="0" y="0"/>
                  </a:moveTo>
                  <a:lnTo>
                    <a:pt x="0" y="3490711"/>
                  </a:lnTo>
                  <a:lnTo>
                    <a:pt x="6864274" y="3490711"/>
                  </a:lnTo>
                  <a:lnTo>
                    <a:pt x="6864274" y="0"/>
                  </a:lnTo>
                  <a:lnTo>
                    <a:pt x="0" y="0"/>
                  </a:lnTo>
                  <a:close/>
                  <a:moveTo>
                    <a:pt x="6803314" y="3429750"/>
                  </a:moveTo>
                  <a:lnTo>
                    <a:pt x="59690" y="3429750"/>
                  </a:lnTo>
                  <a:lnTo>
                    <a:pt x="59690" y="59690"/>
                  </a:lnTo>
                  <a:lnTo>
                    <a:pt x="6803314" y="59690"/>
                  </a:lnTo>
                  <a:lnTo>
                    <a:pt x="6803314" y="3429750"/>
                  </a:lnTo>
                  <a:close/>
                </a:path>
              </a:pathLst>
            </a:custGeom>
            <a:solidFill>
              <a:srgbClr val="343434"/>
            </a:solidFill>
          </p:spPr>
        </p:sp>
      </p:grpSp>
      <p:grpSp>
        <p:nvGrpSpPr>
          <p:cNvPr id="8" name="Group 8"/>
          <p:cNvGrpSpPr>
            <a:grpSpLocks noChangeAspect="1"/>
          </p:cNvGrpSpPr>
          <p:nvPr/>
        </p:nvGrpSpPr>
        <p:grpSpPr>
          <a:xfrm>
            <a:off x="14162010" y="1519091"/>
            <a:ext cx="1889838" cy="1889830"/>
            <a:chOff x="0" y="0"/>
            <a:chExt cx="6350000" cy="6349975"/>
          </a:xfrm>
        </p:grpSpPr>
        <p:sp>
          <p:nvSpPr>
            <p:cNvPr id="9" name="Freeform 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107217" t="-91096" r="-93962" b="-209919"/>
              </a:stretch>
            </a:blipFill>
          </p:spPr>
        </p:sp>
      </p:grpSp>
      <p:sp>
        <p:nvSpPr>
          <p:cNvPr id="10" name="TextBox 10"/>
          <p:cNvSpPr txBox="1"/>
          <p:nvPr/>
        </p:nvSpPr>
        <p:spPr>
          <a:xfrm>
            <a:off x="13372603" y="3738853"/>
            <a:ext cx="3468653" cy="588009"/>
          </a:xfrm>
          <a:prstGeom prst="rect">
            <a:avLst/>
          </a:prstGeom>
        </p:spPr>
        <p:txBody>
          <a:bodyPr lIns="0" tIns="0" rIns="0" bIns="0" rtlCol="0" anchor="t">
            <a:spAutoFit/>
          </a:bodyPr>
          <a:lstStyle/>
          <a:p>
            <a:pPr algn="ctr">
              <a:lnSpc>
                <a:spcPts val="4399"/>
              </a:lnSpc>
            </a:pPr>
            <a:r>
              <a:rPr lang="en-US" sz="4399" spc="439">
                <a:solidFill>
                  <a:srgbClr val="343434"/>
                </a:solidFill>
                <a:latin typeface="Glacial Indifference"/>
              </a:rPr>
              <a:t>ABHISHEK</a:t>
            </a:r>
          </a:p>
        </p:txBody>
      </p:sp>
      <p:grpSp>
        <p:nvGrpSpPr>
          <p:cNvPr id="11" name="Group 11"/>
          <p:cNvGrpSpPr/>
          <p:nvPr/>
        </p:nvGrpSpPr>
        <p:grpSpPr>
          <a:xfrm>
            <a:off x="8128558" y="2464006"/>
            <a:ext cx="4304742" cy="2189104"/>
            <a:chOff x="0" y="0"/>
            <a:chExt cx="6864274" cy="3490710"/>
          </a:xfrm>
        </p:grpSpPr>
        <p:sp>
          <p:nvSpPr>
            <p:cNvPr id="12" name="Freeform 12"/>
            <p:cNvSpPr/>
            <p:nvPr/>
          </p:nvSpPr>
          <p:spPr>
            <a:xfrm>
              <a:off x="0" y="0"/>
              <a:ext cx="6864274" cy="3490711"/>
            </a:xfrm>
            <a:custGeom>
              <a:avLst/>
              <a:gdLst/>
              <a:ahLst/>
              <a:cxnLst/>
              <a:rect l="l" t="t" r="r" b="b"/>
              <a:pathLst>
                <a:path w="6864274" h="3490711">
                  <a:moveTo>
                    <a:pt x="0" y="0"/>
                  </a:moveTo>
                  <a:lnTo>
                    <a:pt x="0" y="3490711"/>
                  </a:lnTo>
                  <a:lnTo>
                    <a:pt x="6864274" y="3490711"/>
                  </a:lnTo>
                  <a:lnTo>
                    <a:pt x="6864274" y="0"/>
                  </a:lnTo>
                  <a:lnTo>
                    <a:pt x="0" y="0"/>
                  </a:lnTo>
                  <a:close/>
                  <a:moveTo>
                    <a:pt x="6803314" y="3429750"/>
                  </a:moveTo>
                  <a:lnTo>
                    <a:pt x="59690" y="3429750"/>
                  </a:lnTo>
                  <a:lnTo>
                    <a:pt x="59690" y="59690"/>
                  </a:lnTo>
                  <a:lnTo>
                    <a:pt x="6803314" y="59690"/>
                  </a:lnTo>
                  <a:lnTo>
                    <a:pt x="6803314" y="3429750"/>
                  </a:lnTo>
                  <a:close/>
                </a:path>
              </a:pathLst>
            </a:custGeom>
            <a:solidFill>
              <a:srgbClr val="343434"/>
            </a:solidFill>
          </p:spPr>
        </p:sp>
      </p:grpSp>
      <p:sp>
        <p:nvSpPr>
          <p:cNvPr id="13" name="TextBox 13"/>
          <p:cNvSpPr txBox="1"/>
          <p:nvPr/>
        </p:nvSpPr>
        <p:spPr>
          <a:xfrm>
            <a:off x="8546603" y="3738853"/>
            <a:ext cx="3468653" cy="588009"/>
          </a:xfrm>
          <a:prstGeom prst="rect">
            <a:avLst/>
          </a:prstGeom>
        </p:spPr>
        <p:txBody>
          <a:bodyPr lIns="0" tIns="0" rIns="0" bIns="0" rtlCol="0" anchor="t">
            <a:spAutoFit/>
          </a:bodyPr>
          <a:lstStyle/>
          <a:p>
            <a:pPr algn="ctr">
              <a:lnSpc>
                <a:spcPts val="4399"/>
              </a:lnSpc>
            </a:pPr>
            <a:r>
              <a:rPr lang="en-US" sz="4399" spc="439">
                <a:solidFill>
                  <a:srgbClr val="343434"/>
                </a:solidFill>
                <a:latin typeface="Glacial Indifference"/>
              </a:rPr>
              <a:t>SHIVAM</a:t>
            </a:r>
          </a:p>
        </p:txBody>
      </p:sp>
      <p:grpSp>
        <p:nvGrpSpPr>
          <p:cNvPr id="14" name="Group 14"/>
          <p:cNvGrpSpPr/>
          <p:nvPr/>
        </p:nvGrpSpPr>
        <p:grpSpPr>
          <a:xfrm>
            <a:off x="8128558" y="6578806"/>
            <a:ext cx="4304742" cy="2189104"/>
            <a:chOff x="0" y="0"/>
            <a:chExt cx="6864274" cy="3490710"/>
          </a:xfrm>
        </p:grpSpPr>
        <p:sp>
          <p:nvSpPr>
            <p:cNvPr id="15" name="Freeform 15"/>
            <p:cNvSpPr/>
            <p:nvPr/>
          </p:nvSpPr>
          <p:spPr>
            <a:xfrm>
              <a:off x="0" y="0"/>
              <a:ext cx="6864274" cy="3490711"/>
            </a:xfrm>
            <a:custGeom>
              <a:avLst/>
              <a:gdLst/>
              <a:ahLst/>
              <a:cxnLst/>
              <a:rect l="l" t="t" r="r" b="b"/>
              <a:pathLst>
                <a:path w="6864274" h="3490711">
                  <a:moveTo>
                    <a:pt x="0" y="0"/>
                  </a:moveTo>
                  <a:lnTo>
                    <a:pt x="0" y="3490711"/>
                  </a:lnTo>
                  <a:lnTo>
                    <a:pt x="6864274" y="3490711"/>
                  </a:lnTo>
                  <a:lnTo>
                    <a:pt x="6864274" y="0"/>
                  </a:lnTo>
                  <a:lnTo>
                    <a:pt x="0" y="0"/>
                  </a:lnTo>
                  <a:close/>
                  <a:moveTo>
                    <a:pt x="6803314" y="3429750"/>
                  </a:moveTo>
                  <a:lnTo>
                    <a:pt x="59690" y="3429750"/>
                  </a:lnTo>
                  <a:lnTo>
                    <a:pt x="59690" y="59690"/>
                  </a:lnTo>
                  <a:lnTo>
                    <a:pt x="6803314" y="59690"/>
                  </a:lnTo>
                  <a:lnTo>
                    <a:pt x="6803314" y="3429750"/>
                  </a:lnTo>
                  <a:close/>
                </a:path>
              </a:pathLst>
            </a:custGeom>
            <a:solidFill>
              <a:srgbClr val="343434"/>
            </a:solidFill>
          </p:spPr>
        </p:sp>
      </p:grpSp>
      <p:sp>
        <p:nvSpPr>
          <p:cNvPr id="16" name="TextBox 16"/>
          <p:cNvSpPr txBox="1"/>
          <p:nvPr/>
        </p:nvSpPr>
        <p:spPr>
          <a:xfrm>
            <a:off x="8546603" y="7853653"/>
            <a:ext cx="3468653" cy="588009"/>
          </a:xfrm>
          <a:prstGeom prst="rect">
            <a:avLst/>
          </a:prstGeom>
        </p:spPr>
        <p:txBody>
          <a:bodyPr lIns="0" tIns="0" rIns="0" bIns="0" rtlCol="0" anchor="t">
            <a:spAutoFit/>
          </a:bodyPr>
          <a:lstStyle/>
          <a:p>
            <a:pPr algn="ctr">
              <a:lnSpc>
                <a:spcPts val="4399"/>
              </a:lnSpc>
            </a:pPr>
            <a:r>
              <a:rPr lang="en-US" sz="4399" spc="439">
                <a:solidFill>
                  <a:srgbClr val="343434"/>
                </a:solidFill>
                <a:latin typeface="Glacial Indifference"/>
              </a:rPr>
              <a:t>GOURAV</a:t>
            </a:r>
          </a:p>
        </p:txBody>
      </p:sp>
      <p:grpSp>
        <p:nvGrpSpPr>
          <p:cNvPr id="17" name="Group 17"/>
          <p:cNvGrpSpPr>
            <a:grpSpLocks noChangeAspect="1"/>
          </p:cNvGrpSpPr>
          <p:nvPr/>
        </p:nvGrpSpPr>
        <p:grpSpPr>
          <a:xfrm>
            <a:off x="9336010" y="1519091"/>
            <a:ext cx="1889838" cy="1889830"/>
            <a:chOff x="0" y="0"/>
            <a:chExt cx="6350000" cy="6349975"/>
          </a:xfrm>
        </p:grpSpPr>
        <p:sp>
          <p:nvSpPr>
            <p:cNvPr id="18" name="Freeform 1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52964" t="-7560" r="-33480" b="-141034"/>
              </a:stretch>
            </a:blipFill>
          </p:spPr>
        </p:sp>
      </p:grpSp>
      <p:grpSp>
        <p:nvGrpSpPr>
          <p:cNvPr id="19" name="Group 19"/>
          <p:cNvGrpSpPr>
            <a:grpSpLocks noChangeAspect="1"/>
          </p:cNvGrpSpPr>
          <p:nvPr/>
        </p:nvGrpSpPr>
        <p:grpSpPr>
          <a:xfrm>
            <a:off x="9336010" y="5633891"/>
            <a:ext cx="1889838" cy="1889830"/>
            <a:chOff x="0" y="0"/>
            <a:chExt cx="6350000" cy="6349975"/>
          </a:xfrm>
        </p:grpSpPr>
        <p:sp>
          <p:nvSpPr>
            <p:cNvPr id="20" name="Freeform 2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29243" t="-30400" r="-15120" b="-86146"/>
              </a:stretch>
            </a:blipFill>
          </p:spPr>
        </p:sp>
      </p:grpSp>
      <p:grpSp>
        <p:nvGrpSpPr>
          <p:cNvPr id="21" name="Group 21"/>
          <p:cNvGrpSpPr>
            <a:grpSpLocks noChangeAspect="1"/>
          </p:cNvGrpSpPr>
          <p:nvPr/>
        </p:nvGrpSpPr>
        <p:grpSpPr>
          <a:xfrm>
            <a:off x="14162010" y="5633891"/>
            <a:ext cx="1889838" cy="1889830"/>
            <a:chOff x="0" y="0"/>
            <a:chExt cx="6350000" cy="6349975"/>
          </a:xfrm>
        </p:grpSpPr>
        <p:sp>
          <p:nvSpPr>
            <p:cNvPr id="22" name="Freeform 2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35511" t="-35027" r="-35640" b="-93176"/>
              </a:stretch>
            </a:blipFill>
          </p:spPr>
        </p:sp>
      </p:grpSp>
      <p:sp>
        <p:nvSpPr>
          <p:cNvPr id="23" name="TextBox 23"/>
          <p:cNvSpPr txBox="1"/>
          <p:nvPr/>
        </p:nvSpPr>
        <p:spPr>
          <a:xfrm>
            <a:off x="1028700" y="3300413"/>
            <a:ext cx="5654041" cy="3771899"/>
          </a:xfrm>
          <a:prstGeom prst="rect">
            <a:avLst/>
          </a:prstGeom>
        </p:spPr>
        <p:txBody>
          <a:bodyPr lIns="0" tIns="0" rIns="0" bIns="0" rtlCol="0" anchor="t">
            <a:spAutoFit/>
          </a:bodyPr>
          <a:lstStyle/>
          <a:p>
            <a:pPr algn="ctr">
              <a:lnSpc>
                <a:spcPts val="9899"/>
              </a:lnSpc>
            </a:pPr>
            <a:r>
              <a:rPr lang="en-US" sz="8999" spc="899">
                <a:solidFill>
                  <a:srgbClr val="343434"/>
                </a:solidFill>
                <a:latin typeface="Code Pro"/>
              </a:rPr>
              <a:t>Meet</a:t>
            </a:r>
          </a:p>
          <a:p>
            <a:pPr algn="ctr">
              <a:lnSpc>
                <a:spcPts val="9899"/>
              </a:lnSpc>
            </a:pPr>
            <a:r>
              <a:rPr lang="en-US" sz="8999" spc="899">
                <a:solidFill>
                  <a:srgbClr val="343434"/>
                </a:solidFill>
                <a:latin typeface="Code Pro"/>
              </a:rPr>
              <a:t>Our</a:t>
            </a:r>
          </a:p>
          <a:p>
            <a:pPr algn="ctr">
              <a:lnSpc>
                <a:spcPts val="9899"/>
              </a:lnSpc>
            </a:pPr>
            <a:r>
              <a:rPr lang="en-US" sz="8999" spc="899">
                <a:solidFill>
                  <a:srgbClr val="343434"/>
                </a:solidFill>
                <a:latin typeface="Code Pro"/>
              </a:rPr>
              <a:t>Group</a:t>
            </a:r>
          </a:p>
        </p:txBody>
      </p:sp>
      <p:pic>
        <p:nvPicPr>
          <p:cNvPr id="24" name="Picture 24"/>
          <p:cNvPicPr>
            <a:picLocks noChangeAspect="1"/>
          </p:cNvPicPr>
          <p:nvPr/>
        </p:nvPicPr>
        <p:blipFill>
          <a:blip r:embed="rId7"/>
          <a:srcRect/>
          <a:stretch>
            <a:fillRect/>
          </a:stretch>
        </p:blipFill>
        <p:spPr>
          <a:xfrm rot="-4421045">
            <a:off x="247288" y="-1426709"/>
            <a:ext cx="3416391" cy="4990468"/>
          </a:xfrm>
          <a:prstGeom prst="rect">
            <a:avLst/>
          </a:prstGeom>
        </p:spPr>
      </p:pic>
      <p:pic>
        <p:nvPicPr>
          <p:cNvPr id="25" name="Picture 25"/>
          <p:cNvPicPr>
            <a:picLocks noChangeAspect="1"/>
          </p:cNvPicPr>
          <p:nvPr/>
        </p:nvPicPr>
        <p:blipFill>
          <a:blip r:embed="rId7"/>
          <a:srcRect/>
          <a:stretch>
            <a:fillRect/>
          </a:stretch>
        </p:blipFill>
        <p:spPr>
          <a:xfrm rot="7792769">
            <a:off x="3828326" y="6763066"/>
            <a:ext cx="3416391" cy="4990468"/>
          </a:xfrm>
          <a:prstGeom prst="rect">
            <a:avLst/>
          </a:prstGeom>
        </p:spPr>
      </p:pic>
      <p:pic>
        <p:nvPicPr>
          <p:cNvPr id="26" name="Picture 26"/>
          <p:cNvPicPr>
            <a:picLocks noChangeAspect="1"/>
          </p:cNvPicPr>
          <p:nvPr/>
        </p:nvPicPr>
        <p:blipFill>
          <a:blip r:embed="rId8"/>
          <a:srcRect/>
          <a:stretch>
            <a:fillRect/>
          </a:stretch>
        </p:blipFill>
        <p:spPr>
          <a:xfrm rot="-7961077">
            <a:off x="13027551" y="-1458008"/>
            <a:ext cx="1197937" cy="389045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8206463" y="2944577"/>
            <a:ext cx="1875073" cy="1875073"/>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43434"/>
            </a:solidFill>
          </p:spPr>
        </p:sp>
      </p:grpSp>
      <p:grpSp>
        <p:nvGrpSpPr>
          <p:cNvPr id="5" name="Group 5"/>
          <p:cNvGrpSpPr/>
          <p:nvPr/>
        </p:nvGrpSpPr>
        <p:grpSpPr>
          <a:xfrm>
            <a:off x="14039457" y="2944577"/>
            <a:ext cx="1875073" cy="1875073"/>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43434"/>
            </a:solidFill>
          </p:spPr>
        </p:sp>
      </p:grpSp>
      <p:grpSp>
        <p:nvGrpSpPr>
          <p:cNvPr id="7" name="Group 7"/>
          <p:cNvGrpSpPr/>
          <p:nvPr/>
        </p:nvGrpSpPr>
        <p:grpSpPr>
          <a:xfrm>
            <a:off x="2373469" y="2944577"/>
            <a:ext cx="1875073" cy="1875073"/>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43434"/>
            </a:solidFill>
          </p:spPr>
        </p:sp>
      </p:grpSp>
      <p:grpSp>
        <p:nvGrpSpPr>
          <p:cNvPr id="9" name="Group 9"/>
          <p:cNvGrpSpPr/>
          <p:nvPr/>
        </p:nvGrpSpPr>
        <p:grpSpPr>
          <a:xfrm>
            <a:off x="1028700" y="5864619"/>
            <a:ext cx="4564612" cy="3393681"/>
            <a:chOff x="0" y="0"/>
            <a:chExt cx="7278659" cy="5411511"/>
          </a:xfrm>
        </p:grpSpPr>
        <p:sp>
          <p:nvSpPr>
            <p:cNvPr id="10" name="Freeform 10"/>
            <p:cNvSpPr/>
            <p:nvPr/>
          </p:nvSpPr>
          <p:spPr>
            <a:xfrm>
              <a:off x="0" y="0"/>
              <a:ext cx="7278660" cy="5411511"/>
            </a:xfrm>
            <a:custGeom>
              <a:avLst/>
              <a:gdLst/>
              <a:ahLst/>
              <a:cxnLst/>
              <a:rect l="l" t="t" r="r" b="b"/>
              <a:pathLst>
                <a:path w="7278660" h="5411511">
                  <a:moveTo>
                    <a:pt x="0" y="0"/>
                  </a:moveTo>
                  <a:lnTo>
                    <a:pt x="0" y="5411511"/>
                  </a:lnTo>
                  <a:lnTo>
                    <a:pt x="7278660" y="5411511"/>
                  </a:lnTo>
                  <a:lnTo>
                    <a:pt x="7278660" y="0"/>
                  </a:lnTo>
                  <a:lnTo>
                    <a:pt x="0" y="0"/>
                  </a:lnTo>
                  <a:close/>
                  <a:moveTo>
                    <a:pt x="7217699" y="5350551"/>
                  </a:moveTo>
                  <a:lnTo>
                    <a:pt x="59690" y="5350551"/>
                  </a:lnTo>
                  <a:lnTo>
                    <a:pt x="59690" y="59690"/>
                  </a:lnTo>
                  <a:lnTo>
                    <a:pt x="7217700" y="59690"/>
                  </a:lnTo>
                  <a:lnTo>
                    <a:pt x="7217700" y="5350551"/>
                  </a:lnTo>
                  <a:close/>
                </a:path>
              </a:pathLst>
            </a:custGeom>
            <a:solidFill>
              <a:srgbClr val="343434"/>
            </a:solidFill>
          </p:spPr>
        </p:sp>
      </p:grpSp>
      <p:grpSp>
        <p:nvGrpSpPr>
          <p:cNvPr id="11" name="Group 11"/>
          <p:cNvGrpSpPr/>
          <p:nvPr/>
        </p:nvGrpSpPr>
        <p:grpSpPr>
          <a:xfrm>
            <a:off x="6861694" y="5864619"/>
            <a:ext cx="4564612" cy="3393681"/>
            <a:chOff x="0" y="0"/>
            <a:chExt cx="7278659" cy="5411511"/>
          </a:xfrm>
        </p:grpSpPr>
        <p:sp>
          <p:nvSpPr>
            <p:cNvPr id="12" name="Freeform 12"/>
            <p:cNvSpPr/>
            <p:nvPr/>
          </p:nvSpPr>
          <p:spPr>
            <a:xfrm>
              <a:off x="0" y="0"/>
              <a:ext cx="7278660" cy="5411511"/>
            </a:xfrm>
            <a:custGeom>
              <a:avLst/>
              <a:gdLst/>
              <a:ahLst/>
              <a:cxnLst/>
              <a:rect l="l" t="t" r="r" b="b"/>
              <a:pathLst>
                <a:path w="7278660" h="5411511">
                  <a:moveTo>
                    <a:pt x="0" y="0"/>
                  </a:moveTo>
                  <a:lnTo>
                    <a:pt x="0" y="5411511"/>
                  </a:lnTo>
                  <a:lnTo>
                    <a:pt x="7278660" y="5411511"/>
                  </a:lnTo>
                  <a:lnTo>
                    <a:pt x="7278660" y="0"/>
                  </a:lnTo>
                  <a:lnTo>
                    <a:pt x="0" y="0"/>
                  </a:lnTo>
                  <a:close/>
                  <a:moveTo>
                    <a:pt x="7217699" y="5350551"/>
                  </a:moveTo>
                  <a:lnTo>
                    <a:pt x="59690" y="5350551"/>
                  </a:lnTo>
                  <a:lnTo>
                    <a:pt x="59690" y="59690"/>
                  </a:lnTo>
                  <a:lnTo>
                    <a:pt x="7217700" y="59690"/>
                  </a:lnTo>
                  <a:lnTo>
                    <a:pt x="7217700" y="5350551"/>
                  </a:lnTo>
                  <a:close/>
                </a:path>
              </a:pathLst>
            </a:custGeom>
            <a:solidFill>
              <a:srgbClr val="343434"/>
            </a:solidFill>
          </p:spPr>
        </p:sp>
      </p:grpSp>
      <p:grpSp>
        <p:nvGrpSpPr>
          <p:cNvPr id="13" name="Group 13"/>
          <p:cNvGrpSpPr/>
          <p:nvPr/>
        </p:nvGrpSpPr>
        <p:grpSpPr>
          <a:xfrm>
            <a:off x="12694688" y="5864619"/>
            <a:ext cx="4564612" cy="3393681"/>
            <a:chOff x="0" y="0"/>
            <a:chExt cx="7278659" cy="5411511"/>
          </a:xfrm>
        </p:grpSpPr>
        <p:sp>
          <p:nvSpPr>
            <p:cNvPr id="14" name="Freeform 14"/>
            <p:cNvSpPr/>
            <p:nvPr/>
          </p:nvSpPr>
          <p:spPr>
            <a:xfrm>
              <a:off x="0" y="0"/>
              <a:ext cx="7278660" cy="5411511"/>
            </a:xfrm>
            <a:custGeom>
              <a:avLst/>
              <a:gdLst/>
              <a:ahLst/>
              <a:cxnLst/>
              <a:rect l="l" t="t" r="r" b="b"/>
              <a:pathLst>
                <a:path w="7278660" h="5411511">
                  <a:moveTo>
                    <a:pt x="0" y="0"/>
                  </a:moveTo>
                  <a:lnTo>
                    <a:pt x="0" y="5411511"/>
                  </a:lnTo>
                  <a:lnTo>
                    <a:pt x="7278660" y="5411511"/>
                  </a:lnTo>
                  <a:lnTo>
                    <a:pt x="7278660" y="0"/>
                  </a:lnTo>
                  <a:lnTo>
                    <a:pt x="0" y="0"/>
                  </a:lnTo>
                  <a:close/>
                  <a:moveTo>
                    <a:pt x="7217699" y="5350551"/>
                  </a:moveTo>
                  <a:lnTo>
                    <a:pt x="59690" y="5350551"/>
                  </a:lnTo>
                  <a:lnTo>
                    <a:pt x="59690" y="59690"/>
                  </a:lnTo>
                  <a:lnTo>
                    <a:pt x="7217700" y="59690"/>
                  </a:lnTo>
                  <a:lnTo>
                    <a:pt x="7217700" y="5350551"/>
                  </a:lnTo>
                  <a:close/>
                </a:path>
              </a:pathLst>
            </a:custGeom>
            <a:solidFill>
              <a:srgbClr val="343434"/>
            </a:solidFill>
          </p:spPr>
        </p:sp>
      </p:grpSp>
      <p:pic>
        <p:nvPicPr>
          <p:cNvPr id="15" name="Picture 15"/>
          <p:cNvPicPr>
            <a:picLocks noChangeAspect="1"/>
          </p:cNvPicPr>
          <p:nvPr/>
        </p:nvPicPr>
        <p:blipFill>
          <a:blip r:embed="rId3"/>
          <a:srcRect/>
          <a:stretch>
            <a:fillRect/>
          </a:stretch>
        </p:blipFill>
        <p:spPr>
          <a:xfrm rot="5400000">
            <a:off x="-220721" y="-1258852"/>
            <a:ext cx="3416391" cy="4990468"/>
          </a:xfrm>
          <a:prstGeom prst="rect">
            <a:avLst/>
          </a:prstGeom>
        </p:spPr>
      </p:pic>
      <p:pic>
        <p:nvPicPr>
          <p:cNvPr id="16" name="Picture 16"/>
          <p:cNvPicPr>
            <a:picLocks noChangeAspect="1"/>
          </p:cNvPicPr>
          <p:nvPr/>
        </p:nvPicPr>
        <p:blipFill>
          <a:blip r:embed="rId4"/>
          <a:srcRect/>
          <a:stretch>
            <a:fillRect/>
          </a:stretch>
        </p:blipFill>
        <p:spPr>
          <a:xfrm rot="5400000">
            <a:off x="15092330" y="-1258852"/>
            <a:ext cx="3416391" cy="4990468"/>
          </a:xfrm>
          <a:prstGeom prst="rect">
            <a:avLst/>
          </a:prstGeom>
        </p:spPr>
      </p:pic>
      <p:pic>
        <p:nvPicPr>
          <p:cNvPr id="17" name="Picture 17"/>
          <p:cNvPicPr>
            <a:picLocks noChangeAspect="1"/>
          </p:cNvPicPr>
          <p:nvPr/>
        </p:nvPicPr>
        <p:blipFill>
          <a:blip r:embed="rId5"/>
          <a:srcRect/>
          <a:stretch>
            <a:fillRect/>
          </a:stretch>
        </p:blipFill>
        <p:spPr>
          <a:xfrm rot="-324246">
            <a:off x="11606845" y="7313070"/>
            <a:ext cx="1197937" cy="3890459"/>
          </a:xfrm>
          <a:prstGeom prst="rect">
            <a:avLst/>
          </a:prstGeom>
        </p:spPr>
      </p:pic>
      <p:pic>
        <p:nvPicPr>
          <p:cNvPr id="18" name="Picture 18"/>
          <p:cNvPicPr>
            <a:picLocks noChangeAspect="1"/>
          </p:cNvPicPr>
          <p:nvPr/>
        </p:nvPicPr>
        <p:blipFill>
          <a:blip r:embed="rId6"/>
          <a:srcRect/>
          <a:stretch>
            <a:fillRect/>
          </a:stretch>
        </p:blipFill>
        <p:spPr>
          <a:xfrm rot="-324246">
            <a:off x="5483218" y="8341770"/>
            <a:ext cx="1197937" cy="3890459"/>
          </a:xfrm>
          <a:prstGeom prst="rect">
            <a:avLst/>
          </a:prstGeom>
        </p:spPr>
      </p:pic>
      <p:pic>
        <p:nvPicPr>
          <p:cNvPr id="19" name="Picture 19"/>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2757941" y="3367763"/>
            <a:ext cx="1106129" cy="1028700"/>
          </a:xfrm>
          <a:prstGeom prst="rect">
            <a:avLst/>
          </a:prstGeom>
        </p:spPr>
      </p:pic>
      <p:pic>
        <p:nvPicPr>
          <p:cNvPr id="20" name="Picture 20"/>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8706802" y="3367763"/>
            <a:ext cx="874395" cy="1028700"/>
          </a:xfrm>
          <a:prstGeom prst="rect">
            <a:avLst/>
          </a:prstGeom>
        </p:spPr>
      </p:pic>
      <p:pic>
        <p:nvPicPr>
          <p:cNvPr id="21" name="Picture 21"/>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14462644" y="3367763"/>
            <a:ext cx="1028700" cy="1028700"/>
          </a:xfrm>
          <a:prstGeom prst="rect">
            <a:avLst/>
          </a:prstGeom>
        </p:spPr>
      </p:pic>
      <p:sp>
        <p:nvSpPr>
          <p:cNvPr id="22" name="TextBox 22"/>
          <p:cNvSpPr txBox="1"/>
          <p:nvPr/>
        </p:nvSpPr>
        <p:spPr>
          <a:xfrm>
            <a:off x="7073361" y="6350091"/>
            <a:ext cx="4141279" cy="466725"/>
          </a:xfrm>
          <a:prstGeom prst="rect">
            <a:avLst/>
          </a:prstGeom>
        </p:spPr>
        <p:txBody>
          <a:bodyPr lIns="0" tIns="0" rIns="0" bIns="0" rtlCol="0" anchor="t">
            <a:spAutoFit/>
          </a:bodyPr>
          <a:lstStyle/>
          <a:p>
            <a:pPr algn="ctr">
              <a:lnSpc>
                <a:spcPts val="3600"/>
              </a:lnSpc>
            </a:pPr>
            <a:r>
              <a:rPr lang="en-US" sz="3000" spc="75">
                <a:solidFill>
                  <a:srgbClr val="343434"/>
                </a:solidFill>
                <a:latin typeface="Glacial Indifference Bold"/>
              </a:rPr>
              <a:t>MODEL TRANING</a:t>
            </a:r>
          </a:p>
        </p:txBody>
      </p:sp>
      <p:sp>
        <p:nvSpPr>
          <p:cNvPr id="23" name="TextBox 23"/>
          <p:cNvSpPr txBox="1"/>
          <p:nvPr/>
        </p:nvSpPr>
        <p:spPr>
          <a:xfrm>
            <a:off x="7320469" y="7054836"/>
            <a:ext cx="3647062" cy="1856740"/>
          </a:xfrm>
          <a:prstGeom prst="rect">
            <a:avLst/>
          </a:prstGeom>
        </p:spPr>
        <p:txBody>
          <a:bodyPr lIns="0" tIns="0" rIns="0" bIns="0" rtlCol="0" anchor="t">
            <a:spAutoFit/>
          </a:bodyPr>
          <a:lstStyle/>
          <a:p>
            <a:pPr marL="0" lvl="0" indent="0" algn="ctr">
              <a:lnSpc>
                <a:spcPts val="2990"/>
              </a:lnSpc>
            </a:pPr>
            <a:r>
              <a:rPr lang="en-US" sz="2300">
                <a:solidFill>
                  <a:srgbClr val="343434"/>
                </a:solidFill>
                <a:latin typeface="Glacial Indifference"/>
              </a:rPr>
              <a:t>Through this procedure, we gave the machine learning algorithms sufficient training data to understand and predict the outcome.</a:t>
            </a:r>
          </a:p>
        </p:txBody>
      </p:sp>
      <p:sp>
        <p:nvSpPr>
          <p:cNvPr id="24" name="TextBox 24"/>
          <p:cNvSpPr txBox="1"/>
          <p:nvPr/>
        </p:nvSpPr>
        <p:spPr>
          <a:xfrm>
            <a:off x="4036876" y="1009650"/>
            <a:ext cx="10214248" cy="1238250"/>
          </a:xfrm>
          <a:prstGeom prst="rect">
            <a:avLst/>
          </a:prstGeom>
        </p:spPr>
        <p:txBody>
          <a:bodyPr lIns="0" tIns="0" rIns="0" bIns="0" rtlCol="0" anchor="t">
            <a:spAutoFit/>
          </a:bodyPr>
          <a:lstStyle/>
          <a:p>
            <a:pPr algn="ctr">
              <a:lnSpc>
                <a:spcPts val="9600"/>
              </a:lnSpc>
            </a:pPr>
            <a:r>
              <a:rPr lang="en-US" sz="8000" spc="800">
                <a:solidFill>
                  <a:srgbClr val="343434"/>
                </a:solidFill>
                <a:latin typeface="Code Pro"/>
              </a:rPr>
              <a:t>OBJECTIVES</a:t>
            </a:r>
          </a:p>
        </p:txBody>
      </p:sp>
      <p:sp>
        <p:nvSpPr>
          <p:cNvPr id="25" name="TextBox 25"/>
          <p:cNvSpPr txBox="1"/>
          <p:nvPr/>
        </p:nvSpPr>
        <p:spPr>
          <a:xfrm>
            <a:off x="1240367" y="6350091"/>
            <a:ext cx="4141279" cy="466725"/>
          </a:xfrm>
          <a:prstGeom prst="rect">
            <a:avLst/>
          </a:prstGeom>
        </p:spPr>
        <p:txBody>
          <a:bodyPr lIns="0" tIns="0" rIns="0" bIns="0" rtlCol="0" anchor="t">
            <a:spAutoFit/>
          </a:bodyPr>
          <a:lstStyle/>
          <a:p>
            <a:pPr algn="ctr">
              <a:lnSpc>
                <a:spcPts val="3600"/>
              </a:lnSpc>
            </a:pPr>
            <a:r>
              <a:rPr lang="en-US" sz="3000" spc="75">
                <a:solidFill>
                  <a:srgbClr val="000000"/>
                </a:solidFill>
                <a:latin typeface="Glacial Indifference Bold"/>
              </a:rPr>
              <a:t>PREPROCESSING</a:t>
            </a:r>
          </a:p>
        </p:txBody>
      </p:sp>
      <p:sp>
        <p:nvSpPr>
          <p:cNvPr id="26" name="TextBox 26"/>
          <p:cNvSpPr txBox="1"/>
          <p:nvPr/>
        </p:nvSpPr>
        <p:spPr>
          <a:xfrm>
            <a:off x="1487475" y="7054836"/>
            <a:ext cx="3647062" cy="1856740"/>
          </a:xfrm>
          <a:prstGeom prst="rect">
            <a:avLst/>
          </a:prstGeom>
        </p:spPr>
        <p:txBody>
          <a:bodyPr lIns="0" tIns="0" rIns="0" bIns="0" rtlCol="0" anchor="t">
            <a:spAutoFit/>
          </a:bodyPr>
          <a:lstStyle/>
          <a:p>
            <a:pPr marL="0" lvl="0" indent="0" algn="ctr">
              <a:lnSpc>
                <a:spcPts val="2990"/>
              </a:lnSpc>
            </a:pPr>
            <a:r>
              <a:rPr lang="en-US" sz="2300">
                <a:solidFill>
                  <a:srgbClr val="343434"/>
                </a:solidFill>
                <a:latin typeface="Glacial Indifference"/>
              </a:rPr>
              <a:t>We converted unstructured data into well-formed data sets during data preprocessing so that ML algorithms could be used.</a:t>
            </a:r>
          </a:p>
        </p:txBody>
      </p:sp>
      <p:sp>
        <p:nvSpPr>
          <p:cNvPr id="27" name="TextBox 27"/>
          <p:cNvSpPr txBox="1"/>
          <p:nvPr/>
        </p:nvSpPr>
        <p:spPr>
          <a:xfrm>
            <a:off x="12906355" y="5892891"/>
            <a:ext cx="4141279" cy="923925"/>
          </a:xfrm>
          <a:prstGeom prst="rect">
            <a:avLst/>
          </a:prstGeom>
        </p:spPr>
        <p:txBody>
          <a:bodyPr lIns="0" tIns="0" rIns="0" bIns="0" rtlCol="0" anchor="t">
            <a:spAutoFit/>
          </a:bodyPr>
          <a:lstStyle/>
          <a:p>
            <a:pPr algn="ctr">
              <a:lnSpc>
                <a:spcPts val="3600"/>
              </a:lnSpc>
            </a:pPr>
            <a:r>
              <a:rPr lang="en-US" sz="3000" spc="75">
                <a:solidFill>
                  <a:srgbClr val="343434"/>
                </a:solidFill>
                <a:latin typeface="Glacial Indifference Bold"/>
              </a:rPr>
              <a:t>ACCURACY PREDICTION</a:t>
            </a:r>
          </a:p>
        </p:txBody>
      </p:sp>
      <p:sp>
        <p:nvSpPr>
          <p:cNvPr id="28" name="TextBox 28"/>
          <p:cNvSpPr txBox="1"/>
          <p:nvPr/>
        </p:nvSpPr>
        <p:spPr>
          <a:xfrm>
            <a:off x="13153463" y="7240573"/>
            <a:ext cx="3647062" cy="1485265"/>
          </a:xfrm>
          <a:prstGeom prst="rect">
            <a:avLst/>
          </a:prstGeom>
        </p:spPr>
        <p:txBody>
          <a:bodyPr lIns="0" tIns="0" rIns="0" bIns="0" rtlCol="0" anchor="t">
            <a:spAutoFit/>
          </a:bodyPr>
          <a:lstStyle/>
          <a:p>
            <a:pPr marL="0" lvl="0" indent="0" algn="ctr">
              <a:lnSpc>
                <a:spcPts val="2990"/>
              </a:lnSpc>
            </a:pPr>
            <a:r>
              <a:rPr lang="en-US" sz="2300">
                <a:solidFill>
                  <a:srgbClr val="343434"/>
                </a:solidFill>
                <a:latin typeface="Glacial Indifference"/>
              </a:rPr>
              <a:t>When classifying data, we use accuracy as a statistic to indicate how often the predictions were correct.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sp>
        <p:nvSpPr>
          <p:cNvPr id="3" name="TextBox 3"/>
          <p:cNvSpPr txBox="1"/>
          <p:nvPr/>
        </p:nvSpPr>
        <p:spPr>
          <a:xfrm>
            <a:off x="3587972" y="1009650"/>
            <a:ext cx="11112056" cy="1238250"/>
          </a:xfrm>
          <a:prstGeom prst="rect">
            <a:avLst/>
          </a:prstGeom>
        </p:spPr>
        <p:txBody>
          <a:bodyPr lIns="0" tIns="0" rIns="0" bIns="0" rtlCol="0" anchor="t">
            <a:spAutoFit/>
          </a:bodyPr>
          <a:lstStyle/>
          <a:p>
            <a:pPr algn="ctr">
              <a:lnSpc>
                <a:spcPts val="9600"/>
              </a:lnSpc>
            </a:pPr>
            <a:r>
              <a:rPr lang="en-US" sz="8000" spc="800">
                <a:solidFill>
                  <a:srgbClr val="343434"/>
                </a:solidFill>
                <a:latin typeface="Code Pro"/>
              </a:rPr>
              <a:t>SOFTWARE USED</a:t>
            </a:r>
          </a:p>
        </p:txBody>
      </p:sp>
      <p:sp>
        <p:nvSpPr>
          <p:cNvPr id="4" name="AutoShape 4"/>
          <p:cNvSpPr/>
          <p:nvPr/>
        </p:nvSpPr>
        <p:spPr>
          <a:xfrm rot="-5400000">
            <a:off x="4270010" y="6506980"/>
            <a:ext cx="3703320" cy="0"/>
          </a:xfrm>
          <a:prstGeom prst="line">
            <a:avLst/>
          </a:prstGeom>
          <a:ln w="47625" cap="rnd">
            <a:solidFill>
              <a:srgbClr val="343434"/>
            </a:solidFill>
            <a:prstDash val="solid"/>
            <a:headEnd type="none" w="sm" len="sm"/>
            <a:tailEnd type="none" w="sm" len="sm"/>
          </a:ln>
        </p:spPr>
      </p:sp>
      <p:sp>
        <p:nvSpPr>
          <p:cNvPr id="5" name="AutoShape 5"/>
          <p:cNvSpPr/>
          <p:nvPr/>
        </p:nvSpPr>
        <p:spPr>
          <a:xfrm rot="-5400000">
            <a:off x="10314670" y="6506980"/>
            <a:ext cx="3703320" cy="0"/>
          </a:xfrm>
          <a:prstGeom prst="line">
            <a:avLst/>
          </a:prstGeom>
          <a:ln w="47625" cap="rnd">
            <a:solidFill>
              <a:srgbClr val="343434"/>
            </a:solidFill>
            <a:prstDash val="solid"/>
            <a:headEnd type="none" w="sm" len="sm"/>
            <a:tailEnd type="none" w="sm" len="sm"/>
          </a:ln>
        </p:spPr>
      </p:sp>
      <p:grpSp>
        <p:nvGrpSpPr>
          <p:cNvPr id="6" name="Group 6"/>
          <p:cNvGrpSpPr/>
          <p:nvPr/>
        </p:nvGrpSpPr>
        <p:grpSpPr>
          <a:xfrm>
            <a:off x="8206463" y="3077240"/>
            <a:ext cx="1875073" cy="1875073"/>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FCDCC"/>
            </a:solidFill>
          </p:spPr>
        </p:sp>
      </p:grpSp>
      <p:grpSp>
        <p:nvGrpSpPr>
          <p:cNvPr id="8" name="Group 8"/>
          <p:cNvGrpSpPr/>
          <p:nvPr/>
        </p:nvGrpSpPr>
        <p:grpSpPr>
          <a:xfrm>
            <a:off x="14251124" y="3077240"/>
            <a:ext cx="1875073" cy="1875073"/>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FCDCC"/>
            </a:solidFill>
          </p:spPr>
        </p:sp>
      </p:grpSp>
      <p:grpSp>
        <p:nvGrpSpPr>
          <p:cNvPr id="10" name="Group 10"/>
          <p:cNvGrpSpPr/>
          <p:nvPr/>
        </p:nvGrpSpPr>
        <p:grpSpPr>
          <a:xfrm>
            <a:off x="2161803" y="3077240"/>
            <a:ext cx="1875073" cy="1875073"/>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FCDCC"/>
            </a:solidFill>
          </p:spPr>
        </p:sp>
      </p:grpSp>
      <p:pic>
        <p:nvPicPr>
          <p:cNvPr id="12" name="Picture 12"/>
          <p:cNvPicPr>
            <a:picLocks noChangeAspect="1"/>
          </p:cNvPicPr>
          <p:nvPr/>
        </p:nvPicPr>
        <p:blipFill>
          <a:blip r:embed="rId3"/>
          <a:srcRect/>
          <a:stretch>
            <a:fillRect/>
          </a:stretch>
        </p:blipFill>
        <p:spPr>
          <a:xfrm rot="-6569401">
            <a:off x="14992064" y="-1512359"/>
            <a:ext cx="3416391" cy="4990468"/>
          </a:xfrm>
          <a:prstGeom prst="rect">
            <a:avLst/>
          </a:prstGeom>
        </p:spPr>
      </p:pic>
      <p:pic>
        <p:nvPicPr>
          <p:cNvPr id="13" name="Picture 13"/>
          <p:cNvPicPr>
            <a:picLocks noChangeAspect="1"/>
          </p:cNvPicPr>
          <p:nvPr/>
        </p:nvPicPr>
        <p:blipFill>
          <a:blip r:embed="rId4"/>
          <a:srcRect/>
          <a:stretch>
            <a:fillRect/>
          </a:stretch>
        </p:blipFill>
        <p:spPr>
          <a:xfrm rot="-4901396">
            <a:off x="-85096" y="-1466534"/>
            <a:ext cx="3416391" cy="4990468"/>
          </a:xfrm>
          <a:prstGeom prst="rect">
            <a:avLst/>
          </a:prstGeom>
        </p:spPr>
      </p:pic>
      <p:pic>
        <p:nvPicPr>
          <p:cNvPr id="14" name="Picture 14"/>
          <p:cNvPicPr>
            <a:picLocks noChangeAspect="1"/>
          </p:cNvPicPr>
          <p:nvPr/>
        </p:nvPicPr>
        <p:blipFill>
          <a:blip r:embed="rId5"/>
          <a:srcRect/>
          <a:stretch>
            <a:fillRect/>
          </a:stretch>
        </p:blipFill>
        <p:spPr>
          <a:xfrm rot="-593609">
            <a:off x="5597864" y="8707995"/>
            <a:ext cx="1197937" cy="3890459"/>
          </a:xfrm>
          <a:prstGeom prst="rect">
            <a:avLst/>
          </a:prstGeom>
        </p:spPr>
      </p:pic>
      <p:pic>
        <p:nvPicPr>
          <p:cNvPr id="15" name="Picture 15"/>
          <p:cNvPicPr>
            <a:picLocks noChangeAspect="1"/>
          </p:cNvPicPr>
          <p:nvPr/>
        </p:nvPicPr>
        <p:blipFill>
          <a:blip r:embed="rId6"/>
          <a:srcRect/>
          <a:stretch>
            <a:fillRect/>
          </a:stretch>
        </p:blipFill>
        <p:spPr>
          <a:xfrm rot="180158">
            <a:off x="11819012" y="8411157"/>
            <a:ext cx="1197937" cy="3890459"/>
          </a:xfrm>
          <a:prstGeom prst="rect">
            <a:avLst/>
          </a:prstGeom>
        </p:spPr>
      </p:pic>
      <p:pic>
        <p:nvPicPr>
          <p:cNvPr id="16" name="Picture 16"/>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2661674" y="3500426"/>
            <a:ext cx="875330" cy="1028700"/>
          </a:xfrm>
          <a:prstGeom prst="rect">
            <a:avLst/>
          </a:prstGeom>
        </p:spPr>
      </p:pic>
      <p:pic>
        <p:nvPicPr>
          <p:cNvPr id="17" name="Picture 17"/>
          <p:cNvPicPr>
            <a:picLocks noChangeAspect="1"/>
          </p:cNvPicPr>
          <p:nvPr/>
        </p:nvPicPr>
        <p:blipFill>
          <a:blip r:embed="rId9"/>
          <a:srcRect/>
          <a:stretch>
            <a:fillRect/>
          </a:stretch>
        </p:blipFill>
        <p:spPr>
          <a:xfrm>
            <a:off x="8248125" y="3425707"/>
            <a:ext cx="1791750" cy="1103419"/>
          </a:xfrm>
          <a:prstGeom prst="rect">
            <a:avLst/>
          </a:prstGeom>
        </p:spPr>
      </p:pic>
      <p:pic>
        <p:nvPicPr>
          <p:cNvPr id="18" name="Picture 18"/>
          <p:cNvPicPr>
            <a:picLocks noChangeAspect="1"/>
          </p:cNvPicPr>
          <p:nvPr/>
        </p:nvPicPr>
        <p:blipFill>
          <a:blip r:embed="rId10"/>
          <a:srcRect/>
          <a:stretch>
            <a:fillRect/>
          </a:stretch>
        </p:blipFill>
        <p:spPr>
          <a:xfrm>
            <a:off x="14527893" y="3290011"/>
            <a:ext cx="1332678" cy="1449530"/>
          </a:xfrm>
          <a:prstGeom prst="rect">
            <a:avLst/>
          </a:prstGeom>
        </p:spPr>
      </p:pic>
      <p:sp>
        <p:nvSpPr>
          <p:cNvPr id="19" name="TextBox 19"/>
          <p:cNvSpPr txBox="1"/>
          <p:nvPr/>
        </p:nvSpPr>
        <p:spPr>
          <a:xfrm>
            <a:off x="7069407" y="5771463"/>
            <a:ext cx="4141279" cy="466725"/>
          </a:xfrm>
          <a:prstGeom prst="rect">
            <a:avLst/>
          </a:prstGeom>
        </p:spPr>
        <p:txBody>
          <a:bodyPr lIns="0" tIns="0" rIns="0" bIns="0" rtlCol="0" anchor="t">
            <a:spAutoFit/>
          </a:bodyPr>
          <a:lstStyle/>
          <a:p>
            <a:pPr algn="ctr">
              <a:lnSpc>
                <a:spcPts val="3600"/>
              </a:lnSpc>
            </a:pPr>
            <a:r>
              <a:rPr lang="en-US" sz="3000" spc="75">
                <a:solidFill>
                  <a:srgbClr val="343434"/>
                </a:solidFill>
                <a:latin typeface="Glacial Indifference Bold"/>
              </a:rPr>
              <a:t>GOOGLE COLAB</a:t>
            </a:r>
          </a:p>
        </p:txBody>
      </p:sp>
      <p:sp>
        <p:nvSpPr>
          <p:cNvPr id="20" name="TextBox 20"/>
          <p:cNvSpPr txBox="1"/>
          <p:nvPr/>
        </p:nvSpPr>
        <p:spPr>
          <a:xfrm>
            <a:off x="6908301" y="6572198"/>
            <a:ext cx="4463491" cy="2863850"/>
          </a:xfrm>
          <a:prstGeom prst="rect">
            <a:avLst/>
          </a:prstGeom>
        </p:spPr>
        <p:txBody>
          <a:bodyPr lIns="0" tIns="0" rIns="0" bIns="0" rtlCol="0" anchor="t">
            <a:spAutoFit/>
          </a:bodyPr>
          <a:lstStyle/>
          <a:p>
            <a:pPr marL="0" lvl="0" indent="0" algn="ctr">
              <a:lnSpc>
                <a:spcPts val="3250"/>
              </a:lnSpc>
            </a:pPr>
            <a:r>
              <a:rPr lang="en-US" sz="2500">
                <a:solidFill>
                  <a:srgbClr val="000000"/>
                </a:solidFill>
                <a:latin typeface="Glacial Indifference"/>
              </a:rPr>
              <a:t>Colab is a product of Google Research. Colab is especially useful for machine learning and data analysis since it enables anyone to develop and run arbitrary Python code through the browser.</a:t>
            </a:r>
          </a:p>
        </p:txBody>
      </p:sp>
      <p:sp>
        <p:nvSpPr>
          <p:cNvPr id="21" name="TextBox 21"/>
          <p:cNvSpPr txBox="1"/>
          <p:nvPr/>
        </p:nvSpPr>
        <p:spPr>
          <a:xfrm>
            <a:off x="1028700" y="5771463"/>
            <a:ext cx="4141279" cy="466725"/>
          </a:xfrm>
          <a:prstGeom prst="rect">
            <a:avLst/>
          </a:prstGeom>
        </p:spPr>
        <p:txBody>
          <a:bodyPr lIns="0" tIns="0" rIns="0" bIns="0" rtlCol="0" anchor="t">
            <a:spAutoFit/>
          </a:bodyPr>
          <a:lstStyle/>
          <a:p>
            <a:pPr algn="ctr">
              <a:lnSpc>
                <a:spcPts val="3600"/>
              </a:lnSpc>
            </a:pPr>
            <a:r>
              <a:rPr lang="en-US" sz="3000" spc="75">
                <a:solidFill>
                  <a:srgbClr val="343434"/>
                </a:solidFill>
                <a:latin typeface="Glacial Indifference Bold"/>
              </a:rPr>
              <a:t>JUPYTER</a:t>
            </a:r>
          </a:p>
        </p:txBody>
      </p:sp>
      <p:sp>
        <p:nvSpPr>
          <p:cNvPr id="22" name="TextBox 22"/>
          <p:cNvSpPr txBox="1"/>
          <p:nvPr/>
        </p:nvSpPr>
        <p:spPr>
          <a:xfrm>
            <a:off x="1275808" y="6572198"/>
            <a:ext cx="3647062" cy="2454275"/>
          </a:xfrm>
          <a:prstGeom prst="rect">
            <a:avLst/>
          </a:prstGeom>
        </p:spPr>
        <p:txBody>
          <a:bodyPr lIns="0" tIns="0" rIns="0" bIns="0" rtlCol="0" anchor="t">
            <a:spAutoFit/>
          </a:bodyPr>
          <a:lstStyle/>
          <a:p>
            <a:pPr marL="0" lvl="0" indent="0" algn="ctr">
              <a:lnSpc>
                <a:spcPts val="3250"/>
              </a:lnSpc>
            </a:pPr>
            <a:r>
              <a:rPr lang="en-US" sz="2500">
                <a:solidFill>
                  <a:srgbClr val="000000"/>
                </a:solidFill>
                <a:latin typeface="Glacial Indifference"/>
              </a:rPr>
              <a:t>We use the free and open-source Jupyter Notebook web tool to create and share documents with live code, equations, visualizations, and text.</a:t>
            </a:r>
          </a:p>
        </p:txBody>
      </p:sp>
      <p:sp>
        <p:nvSpPr>
          <p:cNvPr id="23" name="TextBox 23"/>
          <p:cNvSpPr txBox="1"/>
          <p:nvPr/>
        </p:nvSpPr>
        <p:spPr>
          <a:xfrm>
            <a:off x="13123593" y="5771463"/>
            <a:ext cx="4141279" cy="466725"/>
          </a:xfrm>
          <a:prstGeom prst="rect">
            <a:avLst/>
          </a:prstGeom>
        </p:spPr>
        <p:txBody>
          <a:bodyPr lIns="0" tIns="0" rIns="0" bIns="0" rtlCol="0" anchor="t">
            <a:spAutoFit/>
          </a:bodyPr>
          <a:lstStyle/>
          <a:p>
            <a:pPr algn="ctr">
              <a:lnSpc>
                <a:spcPts val="3600"/>
              </a:lnSpc>
            </a:pPr>
            <a:r>
              <a:rPr lang="en-US" sz="3000" spc="75">
                <a:solidFill>
                  <a:srgbClr val="343434"/>
                </a:solidFill>
                <a:latin typeface="Glacial Indifference Bold"/>
              </a:rPr>
              <a:t>SPYDER</a:t>
            </a:r>
          </a:p>
        </p:txBody>
      </p:sp>
      <p:sp>
        <p:nvSpPr>
          <p:cNvPr id="24" name="TextBox 24"/>
          <p:cNvSpPr txBox="1"/>
          <p:nvPr/>
        </p:nvSpPr>
        <p:spPr>
          <a:xfrm>
            <a:off x="13303897" y="6572198"/>
            <a:ext cx="3769526" cy="2454275"/>
          </a:xfrm>
          <a:prstGeom prst="rect">
            <a:avLst/>
          </a:prstGeom>
        </p:spPr>
        <p:txBody>
          <a:bodyPr lIns="0" tIns="0" rIns="0" bIns="0" rtlCol="0" anchor="t">
            <a:spAutoFit/>
          </a:bodyPr>
          <a:lstStyle/>
          <a:p>
            <a:pPr marL="0" lvl="0" indent="0" algn="ctr">
              <a:lnSpc>
                <a:spcPts val="3250"/>
              </a:lnSpc>
            </a:pPr>
            <a:r>
              <a:rPr lang="en-US" sz="2500">
                <a:solidFill>
                  <a:srgbClr val="000000"/>
                </a:solidFill>
                <a:latin typeface="Glacial Indifference"/>
              </a:rPr>
              <a:t>Spyder is an open-source cross-platform integrated development environment (IDE) for scientific programming in the Python language.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sp>
        <p:nvSpPr>
          <p:cNvPr id="3" name="TextBox 3"/>
          <p:cNvSpPr txBox="1"/>
          <p:nvPr/>
        </p:nvSpPr>
        <p:spPr>
          <a:xfrm>
            <a:off x="3989397" y="3539038"/>
            <a:ext cx="10309207" cy="2457450"/>
          </a:xfrm>
          <a:prstGeom prst="rect">
            <a:avLst/>
          </a:prstGeom>
        </p:spPr>
        <p:txBody>
          <a:bodyPr lIns="0" tIns="0" rIns="0" bIns="0" rtlCol="0" anchor="t">
            <a:spAutoFit/>
          </a:bodyPr>
          <a:lstStyle/>
          <a:p>
            <a:pPr algn="ctr">
              <a:lnSpc>
                <a:spcPts val="9600"/>
              </a:lnSpc>
            </a:pPr>
            <a:r>
              <a:rPr lang="en-US" sz="8000" spc="800">
                <a:solidFill>
                  <a:srgbClr val="343434"/>
                </a:solidFill>
                <a:latin typeface="Code Pro"/>
              </a:rPr>
              <a:t>ROLES OF TEAM MEMBERS</a:t>
            </a:r>
          </a:p>
        </p:txBody>
      </p:sp>
      <p:pic>
        <p:nvPicPr>
          <p:cNvPr id="4" name="Picture 4"/>
          <p:cNvPicPr>
            <a:picLocks noChangeAspect="1"/>
          </p:cNvPicPr>
          <p:nvPr/>
        </p:nvPicPr>
        <p:blipFill>
          <a:blip r:embed="rId3"/>
          <a:srcRect/>
          <a:stretch>
            <a:fillRect/>
          </a:stretch>
        </p:blipFill>
        <p:spPr>
          <a:xfrm rot="-6036210">
            <a:off x="14829912" y="-1955057"/>
            <a:ext cx="3416391" cy="4990468"/>
          </a:xfrm>
          <a:prstGeom prst="rect">
            <a:avLst/>
          </a:prstGeom>
        </p:spPr>
      </p:pic>
      <p:pic>
        <p:nvPicPr>
          <p:cNvPr id="5" name="Picture 5"/>
          <p:cNvPicPr>
            <a:picLocks noChangeAspect="1"/>
          </p:cNvPicPr>
          <p:nvPr/>
        </p:nvPicPr>
        <p:blipFill>
          <a:blip r:embed="rId4"/>
          <a:srcRect/>
          <a:stretch>
            <a:fillRect/>
          </a:stretch>
        </p:blipFill>
        <p:spPr>
          <a:xfrm rot="-6036210">
            <a:off x="-29088" y="-1466534"/>
            <a:ext cx="3416391" cy="4990468"/>
          </a:xfrm>
          <a:prstGeom prst="rect">
            <a:avLst/>
          </a:prstGeom>
        </p:spPr>
      </p:pic>
      <p:pic>
        <p:nvPicPr>
          <p:cNvPr id="6" name="Picture 6"/>
          <p:cNvPicPr>
            <a:picLocks noChangeAspect="1"/>
          </p:cNvPicPr>
          <p:nvPr/>
        </p:nvPicPr>
        <p:blipFill>
          <a:blip r:embed="rId4"/>
          <a:srcRect/>
          <a:stretch>
            <a:fillRect/>
          </a:stretch>
        </p:blipFill>
        <p:spPr>
          <a:xfrm rot="-9115156">
            <a:off x="16579805" y="5996488"/>
            <a:ext cx="3416391" cy="4990468"/>
          </a:xfrm>
          <a:prstGeom prst="rect">
            <a:avLst/>
          </a:prstGeom>
        </p:spPr>
      </p:pic>
      <p:pic>
        <p:nvPicPr>
          <p:cNvPr id="7" name="Picture 7"/>
          <p:cNvPicPr>
            <a:picLocks noChangeAspect="1"/>
          </p:cNvPicPr>
          <p:nvPr/>
        </p:nvPicPr>
        <p:blipFill>
          <a:blip r:embed="rId4"/>
          <a:srcRect/>
          <a:stretch>
            <a:fillRect/>
          </a:stretch>
        </p:blipFill>
        <p:spPr>
          <a:xfrm rot="-10800000">
            <a:off x="-1018799" y="5996488"/>
            <a:ext cx="3416391" cy="499046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1574810">
            <a:off x="5983905" y="-2495234"/>
            <a:ext cx="3416391" cy="4990468"/>
          </a:xfrm>
          <a:prstGeom prst="rect">
            <a:avLst/>
          </a:prstGeom>
        </p:spPr>
      </p:pic>
      <p:sp>
        <p:nvSpPr>
          <p:cNvPr id="4" name="TextBox 4"/>
          <p:cNvSpPr txBox="1"/>
          <p:nvPr/>
        </p:nvSpPr>
        <p:spPr>
          <a:xfrm>
            <a:off x="1659725" y="4509811"/>
            <a:ext cx="6793619" cy="1597004"/>
          </a:xfrm>
          <a:prstGeom prst="rect">
            <a:avLst/>
          </a:prstGeom>
        </p:spPr>
        <p:txBody>
          <a:bodyPr lIns="0" tIns="0" rIns="0" bIns="0" rtlCol="0" anchor="t">
            <a:spAutoFit/>
          </a:bodyPr>
          <a:lstStyle/>
          <a:p>
            <a:pPr>
              <a:lnSpc>
                <a:spcPts val="6249"/>
              </a:lnSpc>
            </a:pPr>
            <a:r>
              <a:rPr lang="en-US" sz="5681" spc="568">
                <a:solidFill>
                  <a:srgbClr val="343434"/>
                </a:solidFill>
                <a:latin typeface="Code Pro"/>
              </a:rPr>
              <a:t>PROJECT SUBDIVISION</a:t>
            </a:r>
          </a:p>
        </p:txBody>
      </p:sp>
      <p:pic>
        <p:nvPicPr>
          <p:cNvPr id="5" name="Picture 5"/>
          <p:cNvPicPr>
            <a:picLocks noChangeAspect="1"/>
          </p:cNvPicPr>
          <p:nvPr/>
        </p:nvPicPr>
        <p:blipFill>
          <a:blip r:embed="rId4"/>
          <a:srcRect/>
          <a:stretch>
            <a:fillRect/>
          </a:stretch>
        </p:blipFill>
        <p:spPr>
          <a:xfrm rot="10475671">
            <a:off x="16660331" y="-944835"/>
            <a:ext cx="1197937" cy="3890459"/>
          </a:xfrm>
          <a:prstGeom prst="rect">
            <a:avLst/>
          </a:prstGeom>
        </p:spPr>
      </p:pic>
      <p:sp>
        <p:nvSpPr>
          <p:cNvPr id="6" name="AutoShape 6"/>
          <p:cNvSpPr/>
          <p:nvPr/>
        </p:nvSpPr>
        <p:spPr>
          <a:xfrm rot="-5400000">
            <a:off x="5041218" y="5100849"/>
            <a:ext cx="8174931" cy="0"/>
          </a:xfrm>
          <a:prstGeom prst="line">
            <a:avLst/>
          </a:prstGeom>
          <a:ln w="28575" cap="flat">
            <a:solidFill>
              <a:srgbClr val="343434"/>
            </a:solidFill>
            <a:prstDash val="solid"/>
            <a:headEnd type="none" w="sm" len="sm"/>
            <a:tailEnd type="none" w="sm" len="sm"/>
          </a:ln>
        </p:spPr>
      </p:sp>
      <p:pic>
        <p:nvPicPr>
          <p:cNvPr id="7" name="Picture 7"/>
          <p:cNvPicPr>
            <a:picLocks noChangeAspect="1"/>
          </p:cNvPicPr>
          <p:nvPr/>
        </p:nvPicPr>
        <p:blipFill>
          <a:blip r:embed="rId4"/>
          <a:srcRect/>
          <a:stretch>
            <a:fillRect/>
          </a:stretch>
        </p:blipFill>
        <p:spPr>
          <a:xfrm rot="-1984755">
            <a:off x="9167848" y="8341770"/>
            <a:ext cx="1197937" cy="3890459"/>
          </a:xfrm>
          <a:prstGeom prst="rect">
            <a:avLst/>
          </a:prstGeom>
        </p:spPr>
      </p:pic>
      <p:grpSp>
        <p:nvGrpSpPr>
          <p:cNvPr id="8" name="Group 8"/>
          <p:cNvGrpSpPr/>
          <p:nvPr/>
        </p:nvGrpSpPr>
        <p:grpSpPr>
          <a:xfrm>
            <a:off x="10250874" y="1396591"/>
            <a:ext cx="5909716" cy="1418276"/>
            <a:chOff x="0" y="28575"/>
            <a:chExt cx="7879621" cy="1891034"/>
          </a:xfrm>
        </p:grpSpPr>
        <p:sp>
          <p:nvSpPr>
            <p:cNvPr id="9" name="TextBox 9"/>
            <p:cNvSpPr txBox="1"/>
            <p:nvPr/>
          </p:nvSpPr>
          <p:spPr>
            <a:xfrm>
              <a:off x="0" y="28575"/>
              <a:ext cx="7879621" cy="833676"/>
            </a:xfrm>
            <a:prstGeom prst="rect">
              <a:avLst/>
            </a:prstGeom>
          </p:spPr>
          <p:txBody>
            <a:bodyPr lIns="0" tIns="0" rIns="0" bIns="0" rtlCol="0" anchor="t">
              <a:spAutoFit/>
            </a:bodyPr>
            <a:lstStyle/>
            <a:p>
              <a:pPr>
                <a:lnSpc>
                  <a:spcPts val="4716"/>
                </a:lnSpc>
              </a:pPr>
              <a:r>
                <a:rPr lang="en-US" sz="4288" spc="107">
                  <a:solidFill>
                    <a:srgbClr val="343434"/>
                  </a:solidFill>
                  <a:latin typeface="Glacial Indifference Bold"/>
                </a:rPr>
                <a:t>FIRST SUBDIVISION</a:t>
              </a:r>
            </a:p>
          </p:txBody>
        </p:sp>
        <p:sp>
          <p:nvSpPr>
            <p:cNvPr id="10" name="TextBox 10"/>
            <p:cNvSpPr txBox="1"/>
            <p:nvPr/>
          </p:nvSpPr>
          <p:spPr>
            <a:xfrm>
              <a:off x="1439376" y="1029552"/>
              <a:ext cx="5087564" cy="890057"/>
            </a:xfrm>
            <a:prstGeom prst="rect">
              <a:avLst/>
            </a:prstGeom>
          </p:spPr>
          <p:txBody>
            <a:bodyPr wrap="square" lIns="0" tIns="0" rIns="0" bIns="0" rtlCol="0" anchor="t">
              <a:spAutoFit/>
            </a:bodyPr>
            <a:lstStyle/>
            <a:p>
              <a:pPr algn="ctr">
                <a:lnSpc>
                  <a:spcPts val="5600"/>
                </a:lnSpc>
              </a:pPr>
              <a:r>
                <a:rPr lang="en-US" sz="4000" dirty="0">
                  <a:solidFill>
                    <a:srgbClr val="343434"/>
                  </a:solidFill>
                  <a:latin typeface="Open Sans"/>
                </a:rPr>
                <a:t>-Data collection</a:t>
              </a:r>
            </a:p>
          </p:txBody>
        </p:sp>
      </p:grpSp>
      <p:grpSp>
        <p:nvGrpSpPr>
          <p:cNvPr id="11" name="Group 11"/>
          <p:cNvGrpSpPr/>
          <p:nvPr/>
        </p:nvGrpSpPr>
        <p:grpSpPr>
          <a:xfrm>
            <a:off x="10250874" y="5378956"/>
            <a:ext cx="5909716" cy="1419007"/>
            <a:chOff x="0" y="28575"/>
            <a:chExt cx="7879621" cy="1892009"/>
          </a:xfrm>
        </p:grpSpPr>
        <p:sp>
          <p:nvSpPr>
            <p:cNvPr id="12" name="TextBox 12"/>
            <p:cNvSpPr txBox="1"/>
            <p:nvPr/>
          </p:nvSpPr>
          <p:spPr>
            <a:xfrm>
              <a:off x="0" y="28575"/>
              <a:ext cx="7879621" cy="833676"/>
            </a:xfrm>
            <a:prstGeom prst="rect">
              <a:avLst/>
            </a:prstGeom>
          </p:spPr>
          <p:txBody>
            <a:bodyPr lIns="0" tIns="0" rIns="0" bIns="0" rtlCol="0" anchor="t">
              <a:spAutoFit/>
            </a:bodyPr>
            <a:lstStyle/>
            <a:p>
              <a:pPr>
                <a:lnSpc>
                  <a:spcPts val="4716"/>
                </a:lnSpc>
              </a:pPr>
              <a:r>
                <a:rPr lang="en-US" sz="4288" spc="107">
                  <a:solidFill>
                    <a:srgbClr val="343434"/>
                  </a:solidFill>
                  <a:latin typeface="Glacial Indifference Bold"/>
                </a:rPr>
                <a:t>THIRD SUBDIVISION</a:t>
              </a:r>
            </a:p>
          </p:txBody>
        </p:sp>
        <p:sp>
          <p:nvSpPr>
            <p:cNvPr id="13" name="TextBox 13"/>
            <p:cNvSpPr txBox="1"/>
            <p:nvPr/>
          </p:nvSpPr>
          <p:spPr>
            <a:xfrm>
              <a:off x="1439376" y="1030527"/>
              <a:ext cx="4991520" cy="890057"/>
            </a:xfrm>
            <a:prstGeom prst="rect">
              <a:avLst/>
            </a:prstGeom>
          </p:spPr>
          <p:txBody>
            <a:bodyPr wrap="square" lIns="0" tIns="0" rIns="0" bIns="0" rtlCol="0" anchor="t">
              <a:spAutoFit/>
            </a:bodyPr>
            <a:lstStyle/>
            <a:p>
              <a:pPr algn="ctr">
                <a:lnSpc>
                  <a:spcPts val="5600"/>
                </a:lnSpc>
              </a:pPr>
              <a:r>
                <a:rPr lang="en-US" sz="4000" dirty="0">
                  <a:solidFill>
                    <a:srgbClr val="343434"/>
                  </a:solidFill>
                  <a:latin typeface="Open Sans"/>
                </a:rPr>
                <a:t>-Graph Plotting</a:t>
              </a:r>
            </a:p>
          </p:txBody>
        </p:sp>
      </p:grpSp>
      <p:grpSp>
        <p:nvGrpSpPr>
          <p:cNvPr id="14" name="Group 14"/>
          <p:cNvGrpSpPr/>
          <p:nvPr/>
        </p:nvGrpSpPr>
        <p:grpSpPr>
          <a:xfrm>
            <a:off x="10250874" y="7350413"/>
            <a:ext cx="5909716" cy="1440438"/>
            <a:chOff x="0" y="0"/>
            <a:chExt cx="7879621" cy="1920584"/>
          </a:xfrm>
        </p:grpSpPr>
        <p:sp>
          <p:nvSpPr>
            <p:cNvPr id="15" name="TextBox 15"/>
            <p:cNvSpPr txBox="1"/>
            <p:nvPr/>
          </p:nvSpPr>
          <p:spPr>
            <a:xfrm>
              <a:off x="0" y="28575"/>
              <a:ext cx="7879621" cy="833676"/>
            </a:xfrm>
            <a:prstGeom prst="rect">
              <a:avLst/>
            </a:prstGeom>
          </p:spPr>
          <p:txBody>
            <a:bodyPr lIns="0" tIns="0" rIns="0" bIns="0" rtlCol="0" anchor="t">
              <a:spAutoFit/>
            </a:bodyPr>
            <a:lstStyle/>
            <a:p>
              <a:pPr>
                <a:lnSpc>
                  <a:spcPts val="4716"/>
                </a:lnSpc>
              </a:pPr>
              <a:r>
                <a:rPr lang="en-US" sz="4288" spc="107">
                  <a:solidFill>
                    <a:srgbClr val="343434"/>
                  </a:solidFill>
                  <a:latin typeface="Glacial Indifference Bold"/>
                </a:rPr>
                <a:t>FOURTH SUBDIVISION</a:t>
              </a:r>
            </a:p>
          </p:txBody>
        </p:sp>
        <p:sp>
          <p:nvSpPr>
            <p:cNvPr id="16" name="TextBox 16"/>
            <p:cNvSpPr txBox="1"/>
            <p:nvPr/>
          </p:nvSpPr>
          <p:spPr>
            <a:xfrm>
              <a:off x="1665221" y="1030526"/>
              <a:ext cx="4923036" cy="890057"/>
            </a:xfrm>
            <a:prstGeom prst="rect">
              <a:avLst/>
            </a:prstGeom>
          </p:spPr>
          <p:txBody>
            <a:bodyPr lIns="0" tIns="0" rIns="0" bIns="0" rtlCol="0" anchor="t">
              <a:spAutoFit/>
            </a:bodyPr>
            <a:lstStyle/>
            <a:p>
              <a:pPr algn="ctr">
                <a:lnSpc>
                  <a:spcPts val="5600"/>
                </a:lnSpc>
              </a:pPr>
              <a:r>
                <a:rPr lang="en-US" sz="4000" dirty="0">
                  <a:solidFill>
                    <a:srgbClr val="343434"/>
                  </a:solidFill>
                  <a:latin typeface="Open Sans"/>
                </a:rPr>
                <a:t>-Model Training</a:t>
              </a:r>
            </a:p>
          </p:txBody>
        </p:sp>
      </p:grpSp>
      <p:grpSp>
        <p:nvGrpSpPr>
          <p:cNvPr id="17" name="Group 17"/>
          <p:cNvGrpSpPr/>
          <p:nvPr/>
        </p:nvGrpSpPr>
        <p:grpSpPr>
          <a:xfrm>
            <a:off x="10250874" y="3386069"/>
            <a:ext cx="5983138" cy="1419007"/>
            <a:chOff x="0" y="28575"/>
            <a:chExt cx="7977518" cy="1892009"/>
          </a:xfrm>
        </p:grpSpPr>
        <p:sp>
          <p:nvSpPr>
            <p:cNvPr id="18" name="TextBox 18"/>
            <p:cNvSpPr txBox="1"/>
            <p:nvPr/>
          </p:nvSpPr>
          <p:spPr>
            <a:xfrm>
              <a:off x="0" y="28575"/>
              <a:ext cx="7879621" cy="833676"/>
            </a:xfrm>
            <a:prstGeom prst="rect">
              <a:avLst/>
            </a:prstGeom>
          </p:spPr>
          <p:txBody>
            <a:bodyPr lIns="0" tIns="0" rIns="0" bIns="0" rtlCol="0" anchor="t">
              <a:spAutoFit/>
            </a:bodyPr>
            <a:lstStyle/>
            <a:p>
              <a:pPr>
                <a:lnSpc>
                  <a:spcPts val="4716"/>
                </a:lnSpc>
              </a:pPr>
              <a:r>
                <a:rPr lang="en-US" sz="4288" spc="107">
                  <a:solidFill>
                    <a:srgbClr val="343434"/>
                  </a:solidFill>
                  <a:latin typeface="Glacial Indifference Bold"/>
                </a:rPr>
                <a:t>SECOND SUBDIVISION</a:t>
              </a:r>
            </a:p>
          </p:txBody>
        </p:sp>
        <p:sp>
          <p:nvSpPr>
            <p:cNvPr id="19" name="TextBox 19"/>
            <p:cNvSpPr txBox="1"/>
            <p:nvPr/>
          </p:nvSpPr>
          <p:spPr>
            <a:xfrm>
              <a:off x="1439376" y="1030527"/>
              <a:ext cx="6538142" cy="890057"/>
            </a:xfrm>
            <a:prstGeom prst="rect">
              <a:avLst/>
            </a:prstGeom>
          </p:spPr>
          <p:txBody>
            <a:bodyPr wrap="square" lIns="0" tIns="0" rIns="0" bIns="0" rtlCol="0" anchor="t">
              <a:spAutoFit/>
            </a:bodyPr>
            <a:lstStyle/>
            <a:p>
              <a:pPr algn="ctr">
                <a:lnSpc>
                  <a:spcPts val="5600"/>
                </a:lnSpc>
              </a:pPr>
              <a:r>
                <a:rPr lang="en-US" sz="4000" dirty="0">
                  <a:solidFill>
                    <a:srgbClr val="343434"/>
                  </a:solidFill>
                  <a:latin typeface="Open Sans"/>
                </a:rPr>
                <a:t>-Data Preprocessing</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5030978">
            <a:off x="14160016" y="-2495234"/>
            <a:ext cx="3416391" cy="4990468"/>
          </a:xfrm>
          <a:prstGeom prst="rect">
            <a:avLst/>
          </a:prstGeom>
        </p:spPr>
      </p:pic>
      <p:grpSp>
        <p:nvGrpSpPr>
          <p:cNvPr id="4" name="Group 4"/>
          <p:cNvGrpSpPr/>
          <p:nvPr/>
        </p:nvGrpSpPr>
        <p:grpSpPr>
          <a:xfrm>
            <a:off x="2730615" y="1481621"/>
            <a:ext cx="12447057" cy="7776679"/>
            <a:chOff x="0" y="0"/>
            <a:chExt cx="16769700" cy="10477382"/>
          </a:xfrm>
        </p:grpSpPr>
        <p:sp>
          <p:nvSpPr>
            <p:cNvPr id="5" name="Freeform 5"/>
            <p:cNvSpPr/>
            <p:nvPr/>
          </p:nvSpPr>
          <p:spPr>
            <a:xfrm>
              <a:off x="0" y="0"/>
              <a:ext cx="16769700" cy="10477382"/>
            </a:xfrm>
            <a:custGeom>
              <a:avLst/>
              <a:gdLst/>
              <a:ahLst/>
              <a:cxnLst/>
              <a:rect l="l" t="t" r="r" b="b"/>
              <a:pathLst>
                <a:path w="16769700" h="10477382">
                  <a:moveTo>
                    <a:pt x="0" y="0"/>
                  </a:moveTo>
                  <a:lnTo>
                    <a:pt x="0" y="10477382"/>
                  </a:lnTo>
                  <a:lnTo>
                    <a:pt x="16769700" y="10477382"/>
                  </a:lnTo>
                  <a:lnTo>
                    <a:pt x="16769700" y="0"/>
                  </a:lnTo>
                  <a:lnTo>
                    <a:pt x="0" y="0"/>
                  </a:lnTo>
                  <a:close/>
                  <a:moveTo>
                    <a:pt x="16708740" y="10416422"/>
                  </a:moveTo>
                  <a:lnTo>
                    <a:pt x="59690" y="10416422"/>
                  </a:lnTo>
                  <a:lnTo>
                    <a:pt x="59690" y="59690"/>
                  </a:lnTo>
                  <a:lnTo>
                    <a:pt x="16708740" y="59690"/>
                  </a:lnTo>
                  <a:lnTo>
                    <a:pt x="16708740" y="10416422"/>
                  </a:lnTo>
                  <a:close/>
                </a:path>
              </a:pathLst>
            </a:custGeom>
            <a:solidFill>
              <a:srgbClr val="343434"/>
            </a:solidFill>
          </p:spPr>
        </p:sp>
      </p:grpSp>
      <p:sp>
        <p:nvSpPr>
          <p:cNvPr id="6" name="TextBox 6"/>
          <p:cNvSpPr txBox="1"/>
          <p:nvPr/>
        </p:nvSpPr>
        <p:spPr>
          <a:xfrm>
            <a:off x="2730615" y="2041673"/>
            <a:ext cx="12447057" cy="2016185"/>
          </a:xfrm>
          <a:prstGeom prst="rect">
            <a:avLst/>
          </a:prstGeom>
        </p:spPr>
        <p:txBody>
          <a:bodyPr lIns="0" tIns="0" rIns="0" bIns="0" rtlCol="0" anchor="t">
            <a:spAutoFit/>
          </a:bodyPr>
          <a:lstStyle/>
          <a:p>
            <a:pPr algn="ctr">
              <a:lnSpc>
                <a:spcPts val="7953"/>
              </a:lnSpc>
            </a:pPr>
            <a:r>
              <a:rPr lang="en-US" sz="6627" spc="662">
                <a:solidFill>
                  <a:srgbClr val="343434"/>
                </a:solidFill>
                <a:latin typeface="Code Pro"/>
              </a:rPr>
              <a:t>Data collection</a:t>
            </a:r>
          </a:p>
          <a:p>
            <a:pPr algn="ctr">
              <a:lnSpc>
                <a:spcPts val="7953"/>
              </a:lnSpc>
            </a:pPr>
            <a:r>
              <a:rPr lang="en-US" sz="6627" spc="662">
                <a:solidFill>
                  <a:srgbClr val="343434"/>
                </a:solidFill>
                <a:latin typeface="Code Pro"/>
              </a:rPr>
              <a:t>-Shivam</a:t>
            </a:r>
          </a:p>
        </p:txBody>
      </p:sp>
      <p:sp>
        <p:nvSpPr>
          <p:cNvPr id="7" name="TextBox 7"/>
          <p:cNvSpPr txBox="1"/>
          <p:nvPr/>
        </p:nvSpPr>
        <p:spPr>
          <a:xfrm>
            <a:off x="3338071" y="4276845"/>
            <a:ext cx="11232145" cy="3987173"/>
          </a:xfrm>
          <a:prstGeom prst="rect">
            <a:avLst/>
          </a:prstGeom>
        </p:spPr>
        <p:txBody>
          <a:bodyPr lIns="0" tIns="0" rIns="0" bIns="0" rtlCol="0" anchor="t">
            <a:spAutoFit/>
          </a:bodyPr>
          <a:lstStyle/>
          <a:p>
            <a:pPr marL="0" lvl="0" indent="0" algn="ctr">
              <a:lnSpc>
                <a:spcPts val="5264"/>
              </a:lnSpc>
            </a:pPr>
            <a:r>
              <a:rPr lang="en-US" sz="4049">
                <a:solidFill>
                  <a:srgbClr val="343434"/>
                </a:solidFill>
                <a:latin typeface="Glacial Indifference"/>
              </a:rPr>
              <a:t>The process of gathering and monitoring data is known as data collection. I looked for the dataset on many websites, examined it carefully, and tried to learn more about it to determine whether or not it was the ideal choice for our project. Ultimately, I chose to work with a dataset from Kaggle.</a:t>
            </a:r>
          </a:p>
        </p:txBody>
      </p:sp>
      <p:pic>
        <p:nvPicPr>
          <p:cNvPr id="8" name="Picture 8"/>
          <p:cNvPicPr>
            <a:picLocks noChangeAspect="1"/>
          </p:cNvPicPr>
          <p:nvPr/>
        </p:nvPicPr>
        <p:blipFill>
          <a:blip r:embed="rId4"/>
          <a:srcRect/>
          <a:stretch>
            <a:fillRect/>
          </a:stretch>
        </p:blipFill>
        <p:spPr>
          <a:xfrm rot="4402206">
            <a:off x="7172110" y="7838128"/>
            <a:ext cx="1197937" cy="389045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1574810">
            <a:off x="6186287" y="-2969399"/>
            <a:ext cx="3416391" cy="4990468"/>
          </a:xfrm>
          <a:prstGeom prst="rect">
            <a:avLst/>
          </a:prstGeom>
        </p:spPr>
      </p:pic>
      <p:sp>
        <p:nvSpPr>
          <p:cNvPr id="4" name="TextBox 4"/>
          <p:cNvSpPr txBox="1"/>
          <p:nvPr/>
        </p:nvSpPr>
        <p:spPr>
          <a:xfrm>
            <a:off x="1409608" y="1236969"/>
            <a:ext cx="9120441" cy="1597004"/>
          </a:xfrm>
          <a:prstGeom prst="rect">
            <a:avLst/>
          </a:prstGeom>
        </p:spPr>
        <p:txBody>
          <a:bodyPr lIns="0" tIns="0" rIns="0" bIns="0" rtlCol="0" anchor="t">
            <a:spAutoFit/>
          </a:bodyPr>
          <a:lstStyle/>
          <a:p>
            <a:pPr>
              <a:lnSpc>
                <a:spcPts val="6249"/>
              </a:lnSpc>
            </a:pPr>
            <a:r>
              <a:rPr lang="en-US" sz="5681" spc="568">
                <a:solidFill>
                  <a:srgbClr val="343434"/>
                </a:solidFill>
                <a:latin typeface="Code Pro"/>
              </a:rPr>
              <a:t>CREDIT CARD FRAUD DETECTION</a:t>
            </a:r>
          </a:p>
        </p:txBody>
      </p:sp>
      <p:pic>
        <p:nvPicPr>
          <p:cNvPr id="5" name="Picture 5"/>
          <p:cNvPicPr>
            <a:picLocks noChangeAspect="1"/>
          </p:cNvPicPr>
          <p:nvPr/>
        </p:nvPicPr>
        <p:blipFill>
          <a:blip r:embed="rId4"/>
          <a:srcRect/>
          <a:stretch>
            <a:fillRect/>
          </a:stretch>
        </p:blipFill>
        <p:spPr>
          <a:xfrm rot="10475671">
            <a:off x="16660331" y="-944835"/>
            <a:ext cx="1197937" cy="3890459"/>
          </a:xfrm>
          <a:prstGeom prst="rect">
            <a:avLst/>
          </a:prstGeom>
        </p:spPr>
      </p:pic>
      <p:pic>
        <p:nvPicPr>
          <p:cNvPr id="6" name="Picture 6"/>
          <p:cNvPicPr>
            <a:picLocks noChangeAspect="1"/>
          </p:cNvPicPr>
          <p:nvPr/>
        </p:nvPicPr>
        <p:blipFill>
          <a:blip r:embed="rId4"/>
          <a:srcRect/>
          <a:stretch>
            <a:fillRect/>
          </a:stretch>
        </p:blipFill>
        <p:spPr>
          <a:xfrm rot="-1984755">
            <a:off x="9167848" y="8341770"/>
            <a:ext cx="1197937" cy="3890459"/>
          </a:xfrm>
          <a:prstGeom prst="rect">
            <a:avLst/>
          </a:prstGeom>
        </p:spPr>
      </p:pic>
      <p:sp>
        <p:nvSpPr>
          <p:cNvPr id="9" name="TextBox 8">
            <a:extLst>
              <a:ext uri="{FF2B5EF4-FFF2-40B4-BE49-F238E27FC236}">
                <a16:creationId xmlns:a16="http://schemas.microsoft.com/office/drawing/2014/main" id="{573CE295-5505-A87F-8FCA-00A3141BAEA2}"/>
              </a:ext>
            </a:extLst>
          </p:cNvPr>
          <p:cNvSpPr txBox="1"/>
          <p:nvPr/>
        </p:nvSpPr>
        <p:spPr>
          <a:xfrm>
            <a:off x="1409608" y="3543300"/>
            <a:ext cx="14897192" cy="1569660"/>
          </a:xfrm>
          <a:prstGeom prst="rect">
            <a:avLst/>
          </a:prstGeom>
          <a:noFill/>
        </p:spPr>
        <p:txBody>
          <a:bodyPr wrap="square" rtlCol="0">
            <a:spAutoFit/>
          </a:bodyPr>
          <a:lstStyle/>
          <a:p>
            <a:r>
              <a:rPr lang="en-US" sz="4800" dirty="0"/>
              <a:t>Dataset link :- </a:t>
            </a:r>
            <a:r>
              <a:rPr lang="en-US" sz="4800" dirty="0">
                <a:hlinkClick r:id="rId5"/>
              </a:rPr>
              <a:t>https://www.kaggle.com/datasets/mlg-ulb/creditcardfraud</a:t>
            </a:r>
            <a:endParaRPr lang="en-US" sz="4800" dirty="0"/>
          </a:p>
        </p:txBody>
      </p:sp>
      <p:sp>
        <p:nvSpPr>
          <p:cNvPr id="11" name="TextBox 10">
            <a:extLst>
              <a:ext uri="{FF2B5EF4-FFF2-40B4-BE49-F238E27FC236}">
                <a16:creationId xmlns:a16="http://schemas.microsoft.com/office/drawing/2014/main" id="{F2BF1843-19D2-264C-D4FD-4C0C116A6A05}"/>
              </a:ext>
            </a:extLst>
          </p:cNvPr>
          <p:cNvSpPr txBox="1"/>
          <p:nvPr/>
        </p:nvSpPr>
        <p:spPr>
          <a:xfrm>
            <a:off x="1409608" y="6591300"/>
            <a:ext cx="15659192" cy="1569660"/>
          </a:xfrm>
          <a:prstGeom prst="rect">
            <a:avLst/>
          </a:prstGeom>
          <a:noFill/>
        </p:spPr>
        <p:txBody>
          <a:bodyPr wrap="square" rtlCol="0">
            <a:spAutoFit/>
          </a:bodyPr>
          <a:lstStyle/>
          <a:p>
            <a:r>
              <a:rPr lang="en-US" sz="4800" dirty="0"/>
              <a:t>Notebook link :- </a:t>
            </a:r>
            <a:r>
              <a:rPr lang="en-US" sz="4800" dirty="0">
                <a:hlinkClick r:id="rId6"/>
              </a:rPr>
              <a:t>https://colab.research.google.com/drive/1Py-0v51rVvokBCxDDTVyWM1F7MFvF07a?usp=sharing</a:t>
            </a:r>
            <a:endParaRPr lang="en-US" sz="4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1574810">
            <a:off x="6186287" y="-2969399"/>
            <a:ext cx="3416391" cy="4990468"/>
          </a:xfrm>
          <a:prstGeom prst="rect">
            <a:avLst/>
          </a:prstGeom>
        </p:spPr>
      </p:pic>
      <p:sp>
        <p:nvSpPr>
          <p:cNvPr id="4" name="TextBox 4"/>
          <p:cNvSpPr txBox="1"/>
          <p:nvPr/>
        </p:nvSpPr>
        <p:spPr>
          <a:xfrm>
            <a:off x="1409608" y="1236969"/>
            <a:ext cx="9120441" cy="1597004"/>
          </a:xfrm>
          <a:prstGeom prst="rect">
            <a:avLst/>
          </a:prstGeom>
        </p:spPr>
        <p:txBody>
          <a:bodyPr lIns="0" tIns="0" rIns="0" bIns="0" rtlCol="0" anchor="t">
            <a:spAutoFit/>
          </a:bodyPr>
          <a:lstStyle/>
          <a:p>
            <a:pPr>
              <a:lnSpc>
                <a:spcPts val="6249"/>
              </a:lnSpc>
            </a:pPr>
            <a:r>
              <a:rPr lang="en-US" sz="5681" spc="568">
                <a:solidFill>
                  <a:srgbClr val="343434"/>
                </a:solidFill>
                <a:latin typeface="Code Pro"/>
              </a:rPr>
              <a:t>PARKINSON DISEASE DETECTION</a:t>
            </a:r>
          </a:p>
        </p:txBody>
      </p:sp>
      <p:pic>
        <p:nvPicPr>
          <p:cNvPr id="5" name="Picture 5"/>
          <p:cNvPicPr>
            <a:picLocks noChangeAspect="1"/>
          </p:cNvPicPr>
          <p:nvPr/>
        </p:nvPicPr>
        <p:blipFill>
          <a:blip r:embed="rId4"/>
          <a:srcRect/>
          <a:stretch>
            <a:fillRect/>
          </a:stretch>
        </p:blipFill>
        <p:spPr>
          <a:xfrm rot="10475671">
            <a:off x="16660331" y="-944835"/>
            <a:ext cx="1197937" cy="3890459"/>
          </a:xfrm>
          <a:prstGeom prst="rect">
            <a:avLst/>
          </a:prstGeom>
        </p:spPr>
      </p:pic>
      <p:pic>
        <p:nvPicPr>
          <p:cNvPr id="6" name="Picture 6"/>
          <p:cNvPicPr>
            <a:picLocks noChangeAspect="1"/>
          </p:cNvPicPr>
          <p:nvPr/>
        </p:nvPicPr>
        <p:blipFill>
          <a:blip r:embed="rId4"/>
          <a:srcRect/>
          <a:stretch>
            <a:fillRect/>
          </a:stretch>
        </p:blipFill>
        <p:spPr>
          <a:xfrm rot="-1984755">
            <a:off x="9167848" y="8341770"/>
            <a:ext cx="1197937" cy="3890459"/>
          </a:xfrm>
          <a:prstGeom prst="rect">
            <a:avLst/>
          </a:prstGeom>
        </p:spPr>
      </p:pic>
      <p:sp>
        <p:nvSpPr>
          <p:cNvPr id="9" name="TextBox 8">
            <a:extLst>
              <a:ext uri="{FF2B5EF4-FFF2-40B4-BE49-F238E27FC236}">
                <a16:creationId xmlns:a16="http://schemas.microsoft.com/office/drawing/2014/main" id="{B70CCF34-7728-8B99-2DFD-1EB45B5F1275}"/>
              </a:ext>
            </a:extLst>
          </p:cNvPr>
          <p:cNvSpPr txBox="1"/>
          <p:nvPr/>
        </p:nvSpPr>
        <p:spPr>
          <a:xfrm>
            <a:off x="1409608" y="3771900"/>
            <a:ext cx="16040192" cy="2308324"/>
          </a:xfrm>
          <a:prstGeom prst="rect">
            <a:avLst/>
          </a:prstGeom>
          <a:noFill/>
        </p:spPr>
        <p:txBody>
          <a:bodyPr wrap="square" rtlCol="0">
            <a:spAutoFit/>
          </a:bodyPr>
          <a:lstStyle/>
          <a:p>
            <a:r>
              <a:rPr lang="en-US" sz="4800" dirty="0"/>
              <a:t>Dataset Link:- </a:t>
            </a:r>
            <a:r>
              <a:rPr lang="en-US" sz="4800" dirty="0">
                <a:hlinkClick r:id="rId5"/>
              </a:rPr>
              <a:t>https://www.kaggle.com/datasets/debasisdotcom/parkinson-disease-detection</a:t>
            </a:r>
            <a:endParaRPr lang="en-US" sz="4800" dirty="0"/>
          </a:p>
        </p:txBody>
      </p:sp>
      <p:sp>
        <p:nvSpPr>
          <p:cNvPr id="10" name="TextBox 9">
            <a:extLst>
              <a:ext uri="{FF2B5EF4-FFF2-40B4-BE49-F238E27FC236}">
                <a16:creationId xmlns:a16="http://schemas.microsoft.com/office/drawing/2014/main" id="{94D5B1C7-A52B-C95D-5033-F5C8738B244D}"/>
              </a:ext>
            </a:extLst>
          </p:cNvPr>
          <p:cNvSpPr txBox="1"/>
          <p:nvPr/>
        </p:nvSpPr>
        <p:spPr>
          <a:xfrm>
            <a:off x="1409608" y="6743700"/>
            <a:ext cx="15811592" cy="2308324"/>
          </a:xfrm>
          <a:prstGeom prst="rect">
            <a:avLst/>
          </a:prstGeom>
          <a:noFill/>
        </p:spPr>
        <p:txBody>
          <a:bodyPr wrap="square" rtlCol="0">
            <a:spAutoFit/>
          </a:bodyPr>
          <a:lstStyle/>
          <a:p>
            <a:r>
              <a:rPr lang="en-US" sz="4800" dirty="0"/>
              <a:t>Notebook Link:-  </a:t>
            </a:r>
            <a:r>
              <a:rPr lang="en-US" sz="4800" dirty="0">
                <a:hlinkClick r:id="rId6"/>
              </a:rPr>
              <a:t>https://colab.research.google.com/drive/14WklZ1Oh1PvxlQq_Yhd270gnTuJGfaD_?usp=sharing</a:t>
            </a:r>
            <a:endParaRPr lang="en-US" sz="4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518</Words>
  <Application>Microsoft Macintosh PowerPoint</Application>
  <PresentationFormat>Custom</PresentationFormat>
  <Paragraphs>54</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Code Pro Bold</vt:lpstr>
      <vt:lpstr>Glacial Indifference Bold</vt:lpstr>
      <vt:lpstr>Glacial Indifference</vt:lpstr>
      <vt:lpstr>Calibri</vt:lpstr>
      <vt:lpstr>Arial</vt:lpstr>
      <vt:lpstr>Code Pro</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 Model_NITTTR</dc:title>
  <cp:lastModifiedBy>Shivam  Singh</cp:lastModifiedBy>
  <cp:revision>2</cp:revision>
  <dcterms:created xsi:type="dcterms:W3CDTF">2006-08-16T00:00:00Z</dcterms:created>
  <dcterms:modified xsi:type="dcterms:W3CDTF">2022-07-21T08:10:12Z</dcterms:modified>
  <dc:identifier>DAFG-7aPW7I</dc:identifier>
</cp:coreProperties>
</file>

<file path=docProps/thumbnail.jpeg>
</file>